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429" r:id="rId4"/>
    <p:sldId id="512" r:id="rId5"/>
    <p:sldId id="440" r:id="rId6"/>
    <p:sldId id="513" r:id="rId7"/>
    <p:sldId id="511" r:id="rId8"/>
    <p:sldId id="517" r:id="rId9"/>
    <p:sldId id="514" r:id="rId10"/>
    <p:sldId id="518" r:id="rId11"/>
    <p:sldId id="519" r:id="rId12"/>
    <p:sldId id="521" r:id="rId13"/>
    <p:sldId id="520" r:id="rId14"/>
    <p:sldId id="527" r:id="rId15"/>
    <p:sldId id="522" r:id="rId16"/>
    <p:sldId id="525" r:id="rId17"/>
    <p:sldId id="528" r:id="rId18"/>
    <p:sldId id="515" r:id="rId19"/>
    <p:sldId id="266"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A. Hassamski" initials="IAH" lastIdx="4" clrIdx="0">
    <p:extLst>
      <p:ext uri="{19B8F6BF-5375-455C-9EA6-DF929625EA0E}">
        <p15:presenceInfo xmlns:p15="http://schemas.microsoft.com/office/powerpoint/2012/main" userId="S::ivan.hassamski@bulatsa.com::03460d6d-67d8-4aab-8d54-9b135050331c" providerId="AD"/>
      </p:ext>
    </p:extLst>
  </p:cmAuthor>
  <p:cmAuthor id="2" name="Troyan Petrov" initials="TMP" lastIdx="1" clrIdx="1">
    <p:extLst>
      <p:ext uri="{19B8F6BF-5375-455C-9EA6-DF929625EA0E}">
        <p15:presenceInfo xmlns:p15="http://schemas.microsoft.com/office/powerpoint/2012/main" userId="Troyan Petrov" providerId="None"/>
      </p:ext>
    </p:extLst>
  </p:cmAuthor>
  <p:cmAuthor id="3" name="Petya Gerginova" initials="PG" lastIdx="1" clrIdx="2">
    <p:extLst>
      <p:ext uri="{19B8F6BF-5375-455C-9EA6-DF929625EA0E}">
        <p15:presenceInfo xmlns:p15="http://schemas.microsoft.com/office/powerpoint/2012/main" userId="S-1-5-21-1757981266-854245398-1202660629-41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99FF99"/>
    <a:srgbClr val="70B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6" autoAdjust="0"/>
    <p:restoredTop sz="78392" autoAdjust="0"/>
  </p:normalViewPr>
  <p:slideViewPr>
    <p:cSldViewPr>
      <p:cViewPr varScale="1">
        <p:scale>
          <a:sx n="67" d="100"/>
          <a:sy n="67" d="100"/>
        </p:scale>
        <p:origin x="653" y="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https://bulatsa-my.sharepoint.com/personal/alexander_zarbov_bulatsa_com/Documents/Documents/Resilience%20Workshop/traffic%202000_2022%20with%20tabl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bulatsa-my.sharepoint.com/personal/alexander_zarbov_bulatsa_com/Documents/Documents/Resilience%20Workshop/traffic%202000_2022%20with%20tabl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800" b="1" i="0" u="none" strike="noStrike" baseline="0">
                <a:solidFill>
                  <a:srgbClr val="000000"/>
                </a:solidFill>
                <a:latin typeface="Calibri"/>
                <a:ea typeface="Calibri"/>
                <a:cs typeface="Calibri"/>
              </a:defRPr>
            </a:pPr>
            <a:r>
              <a:rPr lang="en-US" dirty="0"/>
              <a:t>Total overflying traffic 2010 to 2014</a:t>
            </a:r>
          </a:p>
        </c:rich>
      </c:tx>
      <c:layout>
        <c:manualLayout>
          <c:xMode val="edge"/>
          <c:yMode val="edge"/>
          <c:x val="0.16080291165765967"/>
          <c:y val="2.8083916936426628E-2"/>
        </c:manualLayout>
      </c:layout>
      <c:overlay val="0"/>
      <c:spPr>
        <a:noFill/>
        <a:ln w="25400">
          <a:noFill/>
        </a:ln>
      </c:spPr>
    </c:title>
    <c:autoTitleDeleted val="0"/>
    <c:plotArea>
      <c:layout>
        <c:manualLayout>
          <c:layoutTarget val="inner"/>
          <c:xMode val="edge"/>
          <c:yMode val="edge"/>
          <c:x val="8.3758979466740754E-2"/>
          <c:y val="0.18222261767061126"/>
          <c:w val="0.82839673594544816"/>
          <c:h val="0.64666807002619364"/>
        </c:manualLayout>
      </c:layout>
      <c:lineChart>
        <c:grouping val="standard"/>
        <c:varyColors val="0"/>
        <c:ser>
          <c:idx val="1"/>
          <c:order val="0"/>
          <c:tx>
            <c:v>2014</c:v>
          </c:tx>
          <c:marker>
            <c:symbol val="none"/>
          </c:marker>
          <c:val>
            <c:numRef>
              <c:f>traffic!$B$16:$M$16</c:f>
              <c:numCache>
                <c:formatCode>#,##0</c:formatCode>
                <c:ptCount val="12"/>
                <c:pt idx="0">
                  <c:v>27622</c:v>
                </c:pt>
                <c:pt idx="1">
                  <c:v>25885</c:v>
                </c:pt>
                <c:pt idx="2">
                  <c:v>31071</c:v>
                </c:pt>
                <c:pt idx="3">
                  <c:v>46623</c:v>
                </c:pt>
                <c:pt idx="4">
                  <c:v>58738</c:v>
                </c:pt>
                <c:pt idx="5">
                  <c:v>64676</c:v>
                </c:pt>
                <c:pt idx="6">
                  <c:v>71536</c:v>
                </c:pt>
                <c:pt idx="7">
                  <c:v>73451</c:v>
                </c:pt>
                <c:pt idx="8">
                  <c:v>65696</c:v>
                </c:pt>
                <c:pt idx="9">
                  <c:v>59755</c:v>
                </c:pt>
                <c:pt idx="10">
                  <c:v>44771</c:v>
                </c:pt>
                <c:pt idx="11">
                  <c:v>41991</c:v>
                </c:pt>
              </c:numCache>
            </c:numRef>
          </c:val>
          <c:smooth val="0"/>
          <c:extLst>
            <c:ext xmlns:c16="http://schemas.microsoft.com/office/drawing/2014/chart" uri="{C3380CC4-5D6E-409C-BE32-E72D297353CC}">
              <c16:uniqueId val="{00000000-E399-45AC-8096-A6A9B3F53DB7}"/>
            </c:ext>
          </c:extLst>
        </c:ser>
        <c:ser>
          <c:idx val="0"/>
          <c:order val="1"/>
          <c:tx>
            <c:v>2013</c:v>
          </c:tx>
          <c:marker>
            <c:symbol val="none"/>
          </c:marker>
          <c:val>
            <c:numRef>
              <c:f>traffic!$B$15:$M$15</c:f>
              <c:numCache>
                <c:formatCode>#,##0</c:formatCode>
                <c:ptCount val="12"/>
                <c:pt idx="0">
                  <c:v>25909</c:v>
                </c:pt>
                <c:pt idx="1">
                  <c:v>24339</c:v>
                </c:pt>
                <c:pt idx="2">
                  <c:v>30213</c:v>
                </c:pt>
                <c:pt idx="3">
                  <c:v>35044</c:v>
                </c:pt>
                <c:pt idx="4">
                  <c:v>45551</c:v>
                </c:pt>
                <c:pt idx="5">
                  <c:v>51118</c:v>
                </c:pt>
                <c:pt idx="6">
                  <c:v>55845</c:v>
                </c:pt>
                <c:pt idx="7">
                  <c:v>56141</c:v>
                </c:pt>
                <c:pt idx="8">
                  <c:v>50844</c:v>
                </c:pt>
                <c:pt idx="9">
                  <c:v>47289</c:v>
                </c:pt>
                <c:pt idx="10">
                  <c:v>31816</c:v>
                </c:pt>
                <c:pt idx="11">
                  <c:v>28319</c:v>
                </c:pt>
              </c:numCache>
            </c:numRef>
          </c:val>
          <c:smooth val="0"/>
          <c:extLst>
            <c:ext xmlns:c16="http://schemas.microsoft.com/office/drawing/2014/chart" uri="{C3380CC4-5D6E-409C-BE32-E72D297353CC}">
              <c16:uniqueId val="{00000001-E399-45AC-8096-A6A9B3F53DB7}"/>
            </c:ext>
          </c:extLst>
        </c:ser>
        <c:ser>
          <c:idx val="2"/>
          <c:order val="2"/>
          <c:tx>
            <c:v>2012</c:v>
          </c:tx>
          <c:marker>
            <c:symbol val="none"/>
          </c:marker>
          <c:val>
            <c:numRef>
              <c:f>traffic!$B$14:$M$14</c:f>
              <c:numCache>
                <c:formatCode>#,##0</c:formatCode>
                <c:ptCount val="12"/>
                <c:pt idx="0">
                  <c:v>26410</c:v>
                </c:pt>
                <c:pt idx="1">
                  <c:v>24853</c:v>
                </c:pt>
                <c:pt idx="2">
                  <c:v>29427</c:v>
                </c:pt>
                <c:pt idx="3">
                  <c:v>35422</c:v>
                </c:pt>
                <c:pt idx="4">
                  <c:v>42904</c:v>
                </c:pt>
                <c:pt idx="5">
                  <c:v>48937</c:v>
                </c:pt>
                <c:pt idx="6">
                  <c:v>54644</c:v>
                </c:pt>
                <c:pt idx="7">
                  <c:v>53434</c:v>
                </c:pt>
                <c:pt idx="8">
                  <c:v>49987</c:v>
                </c:pt>
                <c:pt idx="9">
                  <c:v>44893</c:v>
                </c:pt>
                <c:pt idx="10">
                  <c:v>30428</c:v>
                </c:pt>
                <c:pt idx="11">
                  <c:v>27911</c:v>
                </c:pt>
              </c:numCache>
            </c:numRef>
          </c:val>
          <c:smooth val="0"/>
          <c:extLst>
            <c:ext xmlns:c16="http://schemas.microsoft.com/office/drawing/2014/chart" uri="{C3380CC4-5D6E-409C-BE32-E72D297353CC}">
              <c16:uniqueId val="{00000002-E399-45AC-8096-A6A9B3F53DB7}"/>
            </c:ext>
          </c:extLst>
        </c:ser>
        <c:ser>
          <c:idx val="3"/>
          <c:order val="3"/>
          <c:tx>
            <c:v>2011</c:v>
          </c:tx>
          <c:marker>
            <c:symbol val="none"/>
          </c:marker>
          <c:val>
            <c:numRef>
              <c:f>traffic!$B$13:$M$13</c:f>
              <c:numCache>
                <c:formatCode>#,##0</c:formatCode>
                <c:ptCount val="12"/>
                <c:pt idx="0">
                  <c:v>26439</c:v>
                </c:pt>
                <c:pt idx="1">
                  <c:v>22815</c:v>
                </c:pt>
                <c:pt idx="2">
                  <c:v>27739</c:v>
                </c:pt>
                <c:pt idx="3">
                  <c:v>33980</c:v>
                </c:pt>
                <c:pt idx="4">
                  <c:v>41765</c:v>
                </c:pt>
                <c:pt idx="5">
                  <c:v>46629</c:v>
                </c:pt>
                <c:pt idx="6">
                  <c:v>53695</c:v>
                </c:pt>
                <c:pt idx="7">
                  <c:v>52727</c:v>
                </c:pt>
                <c:pt idx="8">
                  <c:v>51502</c:v>
                </c:pt>
                <c:pt idx="9">
                  <c:v>47965</c:v>
                </c:pt>
                <c:pt idx="10">
                  <c:v>31081</c:v>
                </c:pt>
                <c:pt idx="11">
                  <c:v>27617</c:v>
                </c:pt>
              </c:numCache>
            </c:numRef>
          </c:val>
          <c:smooth val="0"/>
          <c:extLst>
            <c:ext xmlns:c16="http://schemas.microsoft.com/office/drawing/2014/chart" uri="{C3380CC4-5D6E-409C-BE32-E72D297353CC}">
              <c16:uniqueId val="{00000003-E399-45AC-8096-A6A9B3F53DB7}"/>
            </c:ext>
          </c:extLst>
        </c:ser>
        <c:ser>
          <c:idx val="4"/>
          <c:order val="4"/>
          <c:tx>
            <c:v>2010</c:v>
          </c:tx>
          <c:marker>
            <c:symbol val="none"/>
          </c:marker>
          <c:val>
            <c:numRef>
              <c:f>traffic!$B$12:$M$12</c:f>
              <c:numCache>
                <c:formatCode>#,##0</c:formatCode>
                <c:ptCount val="12"/>
                <c:pt idx="0">
                  <c:v>25098</c:v>
                </c:pt>
                <c:pt idx="1">
                  <c:v>23340</c:v>
                </c:pt>
                <c:pt idx="2">
                  <c:v>28046</c:v>
                </c:pt>
                <c:pt idx="3">
                  <c:v>27883</c:v>
                </c:pt>
                <c:pt idx="4">
                  <c:v>40311</c:v>
                </c:pt>
                <c:pt idx="5">
                  <c:v>43425</c:v>
                </c:pt>
                <c:pt idx="6">
                  <c:v>50414</c:v>
                </c:pt>
                <c:pt idx="7">
                  <c:v>49920</c:v>
                </c:pt>
                <c:pt idx="8">
                  <c:v>43566</c:v>
                </c:pt>
                <c:pt idx="9">
                  <c:v>42453</c:v>
                </c:pt>
                <c:pt idx="10">
                  <c:v>29112</c:v>
                </c:pt>
                <c:pt idx="11">
                  <c:v>26894</c:v>
                </c:pt>
              </c:numCache>
            </c:numRef>
          </c:val>
          <c:smooth val="0"/>
          <c:extLst>
            <c:ext xmlns:c16="http://schemas.microsoft.com/office/drawing/2014/chart" uri="{C3380CC4-5D6E-409C-BE32-E72D297353CC}">
              <c16:uniqueId val="{00000004-E399-45AC-8096-A6A9B3F53DB7}"/>
            </c:ext>
          </c:extLst>
        </c:ser>
        <c:dLbls>
          <c:showLegendKey val="0"/>
          <c:showVal val="0"/>
          <c:showCatName val="0"/>
          <c:showSerName val="0"/>
          <c:showPercent val="0"/>
          <c:showBubbleSize val="0"/>
        </c:dLbls>
        <c:smooth val="0"/>
        <c:axId val="461637408"/>
        <c:axId val="1"/>
      </c:lineChart>
      <c:catAx>
        <c:axId val="461637408"/>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dirty="0"/>
                  <a:t>month</a:t>
                </a:r>
              </a:p>
            </c:rich>
          </c:tx>
          <c:layout>
            <c:manualLayout>
              <c:xMode val="edge"/>
              <c:yMode val="edge"/>
              <c:x val="0.91359319491154423"/>
              <c:y val="0.8560830583247675"/>
            </c:manualLayout>
          </c:layout>
          <c:overlay val="0"/>
          <c:spPr>
            <a:noFill/>
            <a:ln w="25400">
              <a:noFill/>
            </a:ln>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bg-BG"/>
          </a:p>
        </c:txPr>
        <c:crossAx val="1"/>
        <c:crosses val="autoZero"/>
        <c:auto val="0"/>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bg-BG"/>
          </a:p>
        </c:txPr>
        <c:crossAx val="461637408"/>
        <c:crosses val="autoZero"/>
        <c:crossBetween val="between"/>
      </c:valAx>
    </c:plotArea>
    <c:legend>
      <c:legendPos val="r"/>
      <c:layout>
        <c:manualLayout>
          <c:xMode val="edge"/>
          <c:yMode val="edge"/>
          <c:x val="0.86444181764293826"/>
          <c:y val="6.489385693129536E-2"/>
          <c:w val="9.3761070655382805E-2"/>
          <c:h val="0.32655288763217433"/>
        </c:manualLayout>
      </c:layout>
      <c:overlay val="1"/>
      <c:txPr>
        <a:bodyPr/>
        <a:lstStyle/>
        <a:p>
          <a:pPr>
            <a:defRPr sz="870" b="0" i="0" u="none" strike="noStrike" cap="all" baseline="0">
              <a:solidFill>
                <a:srgbClr val="000000"/>
              </a:solidFill>
              <a:latin typeface="Calibri"/>
              <a:ea typeface="Calibri"/>
              <a:cs typeface="Calibri"/>
            </a:defRPr>
          </a:pPr>
          <a:endParaRPr lang="bg-BG"/>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bg-B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en-US" sz="2800" kern="1200" dirty="0">
                <a:solidFill>
                  <a:srgbClr val="1F497D"/>
                </a:solidFill>
                <a:latin typeface="Trebuchet MS" pitchFamily="34" charset="0"/>
                <a:ea typeface="+mn-ea"/>
                <a:cs typeface="+mn-cs"/>
              </a:defRPr>
            </a:pPr>
            <a:r>
              <a:rPr lang="en-US" sz="2400" kern="1200" dirty="0">
                <a:solidFill>
                  <a:srgbClr val="1F497D"/>
                </a:solidFill>
                <a:latin typeface="Trebuchet MS" pitchFamily="34" charset="0"/>
                <a:ea typeface="+mn-ea"/>
                <a:cs typeface="+mn-cs"/>
              </a:rPr>
              <a:t>Overflying traffic 2019 vs 2000</a:t>
            </a:r>
          </a:p>
        </c:rich>
      </c:tx>
      <c:layout>
        <c:manualLayout>
          <c:xMode val="edge"/>
          <c:yMode val="edge"/>
          <c:x val="0.20663743253480824"/>
          <c:y val="1.4071928607676847E-2"/>
        </c:manualLayout>
      </c:layout>
      <c:overlay val="0"/>
      <c:spPr>
        <a:noFill/>
        <a:ln w="25400">
          <a:noFill/>
        </a:ln>
      </c:spPr>
    </c:title>
    <c:autoTitleDeleted val="0"/>
    <c:view3D>
      <c:rotX val="15"/>
      <c:rotY val="20"/>
      <c:rAngAx val="0"/>
    </c:view3D>
    <c:floor>
      <c:thickness val="0"/>
    </c:floor>
    <c:sideWall>
      <c:thickness val="0"/>
    </c:sideWall>
    <c:backWall>
      <c:thickness val="0"/>
    </c:backWall>
    <c:plotArea>
      <c:layout>
        <c:manualLayout>
          <c:layoutTarget val="inner"/>
          <c:xMode val="edge"/>
          <c:yMode val="edge"/>
          <c:x val="8.3758979466740754E-2"/>
          <c:y val="0.18222261767061126"/>
          <c:w val="0.82839673594544816"/>
          <c:h val="0.64666807002619364"/>
        </c:manualLayout>
      </c:layout>
      <c:bar3DChart>
        <c:barDir val="col"/>
        <c:grouping val="clustered"/>
        <c:varyColors val="0"/>
        <c:ser>
          <c:idx val="0"/>
          <c:order val="0"/>
          <c:tx>
            <c:v>2000</c:v>
          </c:tx>
          <c:invertIfNegative val="0"/>
          <c:val>
            <c:numRef>
              <c:f>traffic!$B$2:$M$2</c:f>
              <c:numCache>
                <c:formatCode>#,##0</c:formatCode>
                <c:ptCount val="12"/>
                <c:pt idx="0">
                  <c:v>17759</c:v>
                </c:pt>
                <c:pt idx="1">
                  <c:v>15358</c:v>
                </c:pt>
                <c:pt idx="2">
                  <c:v>17385</c:v>
                </c:pt>
                <c:pt idx="3">
                  <c:v>20839</c:v>
                </c:pt>
                <c:pt idx="4">
                  <c:v>25286</c:v>
                </c:pt>
                <c:pt idx="5">
                  <c:v>27342</c:v>
                </c:pt>
                <c:pt idx="6">
                  <c:v>31436</c:v>
                </c:pt>
                <c:pt idx="7">
                  <c:v>32157</c:v>
                </c:pt>
                <c:pt idx="8">
                  <c:v>29114</c:v>
                </c:pt>
                <c:pt idx="9">
                  <c:v>27199</c:v>
                </c:pt>
                <c:pt idx="10">
                  <c:v>18698</c:v>
                </c:pt>
                <c:pt idx="11">
                  <c:v>16825</c:v>
                </c:pt>
              </c:numCache>
            </c:numRef>
          </c:val>
          <c:extLst>
            <c:ext xmlns:c16="http://schemas.microsoft.com/office/drawing/2014/chart" uri="{C3380CC4-5D6E-409C-BE32-E72D297353CC}">
              <c16:uniqueId val="{00000000-1EDF-41AD-94CD-4E4F916E1D7F}"/>
            </c:ext>
          </c:extLst>
        </c:ser>
        <c:ser>
          <c:idx val="19"/>
          <c:order val="1"/>
          <c:tx>
            <c:v>2019</c:v>
          </c:tx>
          <c:invertIfNegative val="0"/>
          <c:val>
            <c:numRef>
              <c:f>traffic!$B$21:$M$21</c:f>
              <c:numCache>
                <c:formatCode>#,##0</c:formatCode>
                <c:ptCount val="12"/>
                <c:pt idx="0">
                  <c:v>52096</c:v>
                </c:pt>
                <c:pt idx="1">
                  <c:v>46026</c:v>
                </c:pt>
                <c:pt idx="2">
                  <c:v>53892</c:v>
                </c:pt>
                <c:pt idx="3">
                  <c:v>58873</c:v>
                </c:pt>
                <c:pt idx="4">
                  <c:v>66786</c:v>
                </c:pt>
                <c:pt idx="5">
                  <c:v>75312</c:v>
                </c:pt>
                <c:pt idx="6">
                  <c:v>84855</c:v>
                </c:pt>
                <c:pt idx="7">
                  <c:v>85363</c:v>
                </c:pt>
                <c:pt idx="8">
                  <c:v>78644</c:v>
                </c:pt>
                <c:pt idx="9">
                  <c:v>73016</c:v>
                </c:pt>
                <c:pt idx="10">
                  <c:v>55565</c:v>
                </c:pt>
                <c:pt idx="11">
                  <c:v>54221</c:v>
                </c:pt>
              </c:numCache>
            </c:numRef>
          </c:val>
          <c:extLst>
            <c:ext xmlns:c16="http://schemas.microsoft.com/office/drawing/2014/chart" uri="{C3380CC4-5D6E-409C-BE32-E72D297353CC}">
              <c16:uniqueId val="{00000001-1EDF-41AD-94CD-4E4F916E1D7F}"/>
            </c:ext>
          </c:extLst>
        </c:ser>
        <c:dLbls>
          <c:showLegendKey val="0"/>
          <c:showVal val="0"/>
          <c:showCatName val="0"/>
          <c:showSerName val="0"/>
          <c:showPercent val="0"/>
          <c:showBubbleSize val="0"/>
        </c:dLbls>
        <c:gapWidth val="150"/>
        <c:shape val="box"/>
        <c:axId val="461637408"/>
        <c:axId val="1"/>
        <c:axId val="0"/>
      </c:bar3DChart>
      <c:catAx>
        <c:axId val="461637408"/>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dirty="0"/>
                  <a:t>month</a:t>
                </a:r>
              </a:p>
            </c:rich>
          </c:tx>
          <c:layout>
            <c:manualLayout>
              <c:xMode val="edge"/>
              <c:yMode val="edge"/>
              <c:x val="0.79094787795840071"/>
              <c:y val="0.86038327321332553"/>
            </c:manualLayout>
          </c:layout>
          <c:overlay val="0"/>
          <c:spPr>
            <a:noFill/>
            <a:ln w="25400">
              <a:noFill/>
            </a:ln>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bg-BG"/>
          </a:p>
        </c:txPr>
        <c:crossAx val="1"/>
        <c:crosses val="autoZero"/>
        <c:auto val="0"/>
        <c:lblAlgn val="ctr"/>
        <c:lblOffset val="100"/>
        <c:noMultiLvlLbl val="0"/>
      </c:catAx>
      <c:valAx>
        <c:axId val="1"/>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bg-BG"/>
          </a:p>
        </c:txPr>
        <c:crossAx val="461637408"/>
        <c:crosses val="autoZero"/>
        <c:crossBetween val="between"/>
      </c:valAx>
    </c:plotArea>
    <c:legend>
      <c:legendPos val="r"/>
      <c:layout>
        <c:manualLayout>
          <c:xMode val="edge"/>
          <c:yMode val="edge"/>
          <c:x val="0.86444180340679222"/>
          <c:y val="0.30478430798982686"/>
          <c:w val="7.3228259614123714E-2"/>
          <c:h val="0.18262404785799341"/>
        </c:manualLayout>
      </c:layout>
      <c:overlay val="1"/>
      <c:txPr>
        <a:bodyPr/>
        <a:lstStyle/>
        <a:p>
          <a:pPr>
            <a:defRPr sz="870" b="0" i="0" u="none" strike="noStrike" cap="all" baseline="0">
              <a:solidFill>
                <a:srgbClr val="000000"/>
              </a:solidFill>
              <a:latin typeface="Calibri"/>
              <a:ea typeface="Calibri"/>
              <a:cs typeface="Calibri"/>
            </a:defRPr>
          </a:pPr>
          <a:endParaRPr lang="bg-BG"/>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bg-BG"/>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278258F-251F-4C0C-995B-562E84139405}" type="datetimeFigureOut">
              <a:rPr lang="en-US" smtClean="0"/>
              <a:pPr/>
              <a:t>9/14/2022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0C635C-CE92-4C5F-851B-77A0C207A5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a:t>
            </a:fld>
            <a:endParaRPr lang="en-US" dirty="0"/>
          </a:p>
        </p:txBody>
      </p:sp>
    </p:spTree>
    <p:extLst>
      <p:ext uri="{BB962C8B-B14F-4D97-AF65-F5344CB8AC3E}">
        <p14:creationId xmlns:p14="http://schemas.microsoft.com/office/powerpoint/2010/main" val="193501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10</a:t>
            </a:fld>
            <a:endParaRPr lang="en-US"/>
          </a:p>
        </p:txBody>
      </p:sp>
    </p:spTree>
    <p:extLst>
      <p:ext uri="{BB962C8B-B14F-4D97-AF65-F5344CB8AC3E}">
        <p14:creationId xmlns:p14="http://schemas.microsoft.com/office/powerpoint/2010/main" val="73752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11</a:t>
            </a:fld>
            <a:endParaRPr lang="en-US"/>
          </a:p>
        </p:txBody>
      </p:sp>
    </p:spTree>
    <p:extLst>
      <p:ext uri="{BB962C8B-B14F-4D97-AF65-F5344CB8AC3E}">
        <p14:creationId xmlns:p14="http://schemas.microsoft.com/office/powerpoint/2010/main" val="239329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12</a:t>
            </a:fld>
            <a:endParaRPr lang="en-US"/>
          </a:p>
        </p:txBody>
      </p:sp>
    </p:spTree>
    <p:extLst>
      <p:ext uri="{BB962C8B-B14F-4D97-AF65-F5344CB8AC3E}">
        <p14:creationId xmlns:p14="http://schemas.microsoft.com/office/powerpoint/2010/main" val="307113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13</a:t>
            </a:fld>
            <a:endParaRPr lang="en-US"/>
          </a:p>
        </p:txBody>
      </p:sp>
    </p:spTree>
    <p:extLst>
      <p:ext uri="{BB962C8B-B14F-4D97-AF65-F5344CB8AC3E}">
        <p14:creationId xmlns:p14="http://schemas.microsoft.com/office/powerpoint/2010/main" val="17156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14</a:t>
            </a:fld>
            <a:endParaRPr lang="en-US"/>
          </a:p>
        </p:txBody>
      </p:sp>
    </p:spTree>
    <p:extLst>
      <p:ext uri="{BB962C8B-B14F-4D97-AF65-F5344CB8AC3E}">
        <p14:creationId xmlns:p14="http://schemas.microsoft.com/office/powerpoint/2010/main" val="325952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07000"/>
              </a:lnSpc>
              <a:spcAft>
                <a:spcPts val="800"/>
              </a:spcAft>
            </a:pPr>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15</a:t>
            </a:fld>
            <a:endParaRPr lang="en-US"/>
          </a:p>
        </p:txBody>
      </p:sp>
    </p:spTree>
    <p:extLst>
      <p:ext uri="{BB962C8B-B14F-4D97-AF65-F5344CB8AC3E}">
        <p14:creationId xmlns:p14="http://schemas.microsoft.com/office/powerpoint/2010/main" val="163557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16</a:t>
            </a:fld>
            <a:endParaRPr lang="en-US"/>
          </a:p>
        </p:txBody>
      </p:sp>
    </p:spTree>
    <p:extLst>
      <p:ext uri="{BB962C8B-B14F-4D97-AF65-F5344CB8AC3E}">
        <p14:creationId xmlns:p14="http://schemas.microsoft.com/office/powerpoint/2010/main" val="3040978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17</a:t>
            </a:fld>
            <a:endParaRPr lang="en-US"/>
          </a:p>
        </p:txBody>
      </p:sp>
    </p:spTree>
    <p:extLst>
      <p:ext uri="{BB962C8B-B14F-4D97-AF65-F5344CB8AC3E}">
        <p14:creationId xmlns:p14="http://schemas.microsoft.com/office/powerpoint/2010/main" val="414739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18</a:t>
            </a:fld>
            <a:endParaRPr lang="en-US" dirty="0"/>
          </a:p>
        </p:txBody>
      </p:sp>
    </p:spTree>
    <p:extLst>
      <p:ext uri="{BB962C8B-B14F-4D97-AF65-F5344CB8AC3E}">
        <p14:creationId xmlns:p14="http://schemas.microsoft.com/office/powerpoint/2010/main" val="83701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5"/>
          </p:nvPr>
        </p:nvSpPr>
        <p:spPr/>
        <p:txBody>
          <a:bodyPr/>
          <a:lstStyle/>
          <a:p>
            <a:fld id="{950C635C-CE92-4C5F-851B-77A0C207A5DB}" type="slidenum">
              <a:rPr lang="en-US" smtClean="0"/>
              <a:pPr/>
              <a:t>19</a:t>
            </a:fld>
            <a:endParaRPr lang="en-US" dirty="0"/>
          </a:p>
        </p:txBody>
      </p:sp>
    </p:spTree>
    <p:extLst>
      <p:ext uri="{BB962C8B-B14F-4D97-AF65-F5344CB8AC3E}">
        <p14:creationId xmlns:p14="http://schemas.microsoft.com/office/powerpoint/2010/main" val="79760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g-BG"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2</a:t>
            </a:fld>
            <a:endParaRPr lang="en-US" dirty="0"/>
          </a:p>
        </p:txBody>
      </p:sp>
    </p:spTree>
    <p:extLst>
      <p:ext uri="{BB962C8B-B14F-4D97-AF65-F5344CB8AC3E}">
        <p14:creationId xmlns:p14="http://schemas.microsoft.com/office/powerpoint/2010/main" val="193724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3</a:t>
            </a:fld>
            <a:endParaRPr lang="en-US" dirty="0"/>
          </a:p>
        </p:txBody>
      </p:sp>
    </p:spTree>
    <p:extLst>
      <p:ext uri="{BB962C8B-B14F-4D97-AF65-F5344CB8AC3E}">
        <p14:creationId xmlns:p14="http://schemas.microsoft.com/office/powerpoint/2010/main" val="259409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4</a:t>
            </a:fld>
            <a:endParaRPr lang="en-US" dirty="0"/>
          </a:p>
        </p:txBody>
      </p:sp>
    </p:spTree>
    <p:extLst>
      <p:ext uri="{BB962C8B-B14F-4D97-AF65-F5344CB8AC3E}">
        <p14:creationId xmlns:p14="http://schemas.microsoft.com/office/powerpoint/2010/main" val="290676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5</a:t>
            </a:fld>
            <a:endParaRPr lang="en-US" dirty="0"/>
          </a:p>
        </p:txBody>
      </p:sp>
    </p:spTree>
    <p:extLst>
      <p:ext uri="{BB962C8B-B14F-4D97-AF65-F5344CB8AC3E}">
        <p14:creationId xmlns:p14="http://schemas.microsoft.com/office/powerpoint/2010/main" val="262158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6</a:t>
            </a:fld>
            <a:endParaRPr lang="en-US" dirty="0"/>
          </a:p>
        </p:txBody>
      </p:sp>
    </p:spTree>
    <p:extLst>
      <p:ext uri="{BB962C8B-B14F-4D97-AF65-F5344CB8AC3E}">
        <p14:creationId xmlns:p14="http://schemas.microsoft.com/office/powerpoint/2010/main" val="291265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7</a:t>
            </a:fld>
            <a:endParaRPr lang="en-US" dirty="0"/>
          </a:p>
        </p:txBody>
      </p:sp>
    </p:spTree>
    <p:extLst>
      <p:ext uri="{BB962C8B-B14F-4D97-AF65-F5344CB8AC3E}">
        <p14:creationId xmlns:p14="http://schemas.microsoft.com/office/powerpoint/2010/main" val="421881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8</a:t>
            </a:fld>
            <a:endParaRPr lang="en-US" dirty="0"/>
          </a:p>
        </p:txBody>
      </p:sp>
    </p:spTree>
    <p:extLst>
      <p:ext uri="{BB962C8B-B14F-4D97-AF65-F5344CB8AC3E}">
        <p14:creationId xmlns:p14="http://schemas.microsoft.com/office/powerpoint/2010/main" val="144279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0C635C-CE92-4C5F-851B-77A0C207A5DB}" type="slidenum">
              <a:rPr lang="en-US" smtClean="0"/>
              <a:pPr/>
              <a:t>9</a:t>
            </a:fld>
            <a:endParaRPr lang="en-US" dirty="0"/>
          </a:p>
        </p:txBody>
      </p:sp>
    </p:spTree>
    <p:extLst>
      <p:ext uri="{BB962C8B-B14F-4D97-AF65-F5344CB8AC3E}">
        <p14:creationId xmlns:p14="http://schemas.microsoft.com/office/powerpoint/2010/main" val="251413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lanes 16 9.png"/>
          <p:cNvPicPr>
            <a:picLocks noChangeAspect="1"/>
          </p:cNvPicPr>
          <p:nvPr userDrawn="1"/>
        </p:nvPicPr>
        <p:blipFill>
          <a:blip r:embed="rId2" cstate="screen">
            <a:lum contrast="-10000"/>
          </a:blip>
          <a:srcRect l="7746"/>
          <a:stretch>
            <a:fillRect/>
          </a:stretch>
        </p:blipFill>
        <p:spPr>
          <a:xfrm>
            <a:off x="0" y="0"/>
            <a:ext cx="12192000" cy="6858000"/>
          </a:xfrm>
          <a:prstGeom prst="rect">
            <a:avLst/>
          </a:prstGeom>
          <a:noFill/>
          <a:ln>
            <a:noFill/>
          </a:ln>
        </p:spPr>
      </p:pic>
      <p:sp>
        <p:nvSpPr>
          <p:cNvPr id="2" name="Title 1"/>
          <p:cNvSpPr>
            <a:spLocks noGrp="1"/>
          </p:cNvSpPr>
          <p:nvPr>
            <p:ph type="ctrTitle"/>
          </p:nvPr>
        </p:nvSpPr>
        <p:spPr>
          <a:xfrm>
            <a:off x="914400" y="3048001"/>
            <a:ext cx="10464800" cy="1470025"/>
          </a:xfrm>
        </p:spPr>
        <p:txBody>
          <a:bodyPr>
            <a:noAutofit/>
          </a:bodyPr>
          <a:lstStyle>
            <a:lvl1pPr marL="0" algn="ctr" defTabSz="914400" rtl="0" eaLnBrk="1" fontAlgn="base" latinLnBrk="0" hangingPunct="1">
              <a:spcBef>
                <a:spcPct val="0"/>
              </a:spcBef>
              <a:spcAft>
                <a:spcPct val="0"/>
              </a:spcAft>
              <a:defRPr lang="en-US" sz="4000" b="1" kern="1200" dirty="0" smtClean="0">
                <a:solidFill>
                  <a:schemeClr val="bg1"/>
                </a:solidFill>
                <a:latin typeface="Trebuchet MS" pitchFamily="34" charset="0"/>
                <a:ea typeface="+mn-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914400" y="4572000"/>
            <a:ext cx="10464800" cy="609600"/>
          </a:xfrm>
        </p:spPr>
        <p:txBody>
          <a:bodyPr>
            <a:normAutofit/>
          </a:bodyPr>
          <a:lstStyle>
            <a:lvl1pPr marL="0" indent="0" algn="ctr" defTabSz="914400" rtl="0" eaLnBrk="1" fontAlgn="base" latinLnBrk="0" hangingPunct="1">
              <a:spcBef>
                <a:spcPct val="0"/>
              </a:spcBef>
              <a:spcAft>
                <a:spcPct val="0"/>
              </a:spcAft>
              <a:buNone/>
              <a:defRPr lang="en-US" sz="3200" kern="1200" dirty="0" smtClean="0">
                <a:solidFill>
                  <a:srgbClr val="9AABAF"/>
                </a:solidFill>
                <a:latin typeface="Trebuchet MS"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p:cNvSpPr>
            <a:spLocks noChangeArrowheads="1"/>
          </p:cNvSpPr>
          <p:nvPr userDrawn="1"/>
        </p:nvSpPr>
        <p:spPr bwMode="auto">
          <a:xfrm>
            <a:off x="543358" y="6324601"/>
            <a:ext cx="204094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200" dirty="0">
                <a:solidFill>
                  <a:srgbClr val="9AABAF"/>
                </a:solidFill>
                <a:latin typeface="Trebuchet MS" pitchFamily="34" charset="0"/>
                <a:cs typeface="Arial" pitchFamily="34" charset="0"/>
              </a:rPr>
              <a:t>For safer and greener skies</a:t>
            </a:r>
          </a:p>
        </p:txBody>
      </p:sp>
      <p:pic>
        <p:nvPicPr>
          <p:cNvPr id="11" name="Picture 10" descr="logotip color.png"/>
          <p:cNvPicPr>
            <a:picLocks noChangeAspect="1"/>
          </p:cNvPicPr>
          <p:nvPr userDrawn="1"/>
        </p:nvPicPr>
        <p:blipFill>
          <a:blip r:embed="rId3" cstate="screen"/>
          <a:stretch>
            <a:fillRect/>
          </a:stretch>
        </p:blipFill>
        <p:spPr>
          <a:xfrm>
            <a:off x="2692400" y="914401"/>
            <a:ext cx="6807200" cy="1677987"/>
          </a:xfrm>
          <a:prstGeom prst="rect">
            <a:avLst/>
          </a:prstGeom>
          <a:noFill/>
          <a:ln>
            <a:noFill/>
          </a:ln>
        </p:spPr>
      </p:pic>
      <p:pic>
        <p:nvPicPr>
          <p:cNvPr id="14" name="Picture 13" descr="green_leaf.png"/>
          <p:cNvPicPr>
            <a:picLocks noChangeAspect="1"/>
          </p:cNvPicPr>
          <p:nvPr userDrawn="1"/>
        </p:nvPicPr>
        <p:blipFill>
          <a:blip r:embed="rId4" cstate="print">
            <a:duotone>
              <a:prstClr val="black"/>
              <a:srgbClr val="70BC3E">
                <a:tint val="45000"/>
                <a:satMod val="400000"/>
              </a:srgbClr>
            </a:duotone>
            <a:lum bright="-10000"/>
          </a:blip>
          <a:stretch>
            <a:fillRect/>
          </a:stretch>
        </p:blipFill>
        <p:spPr>
          <a:xfrm>
            <a:off x="2578177" y="6172200"/>
            <a:ext cx="1015924" cy="45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62769-F294-4A32-B760-38D22018875A}" type="datetime1">
              <a:rPr lang="en-US" smtClean="0"/>
              <a:pPr/>
              <a:t>9/14/2022</a:t>
            </a:fld>
            <a:endParaRPr lang="en-US"/>
          </a:p>
        </p:txBody>
      </p:sp>
      <p:sp>
        <p:nvSpPr>
          <p:cNvPr id="5" name="Footer Placeholder 4"/>
          <p:cNvSpPr>
            <a:spLocks noGrp="1"/>
          </p:cNvSpPr>
          <p:nvPr>
            <p:ph type="ftr" sz="quarter" idx="11"/>
          </p:nvPr>
        </p:nvSpPr>
        <p:spPr/>
        <p:txBody>
          <a:bodyPr/>
          <a:lstStyle/>
          <a:p>
            <a:r>
              <a:rPr lang="en-US"/>
              <a:t>12th DANUBE FAB Governing Council  Belchin, Bulgaria, 24 October 2018</a:t>
            </a:r>
            <a:endParaRPr lang="en-US" dirty="0"/>
          </a:p>
        </p:txBody>
      </p:sp>
      <p:sp>
        <p:nvSpPr>
          <p:cNvPr id="6" name="Slide Number Placeholder 5"/>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7CD9C-6C6D-4576-A78A-E134C796196D}" type="datetime1">
              <a:rPr lang="en-US" smtClean="0"/>
              <a:pPr/>
              <a:t>9/14/2022</a:t>
            </a:fld>
            <a:endParaRPr lang="en-US"/>
          </a:p>
        </p:txBody>
      </p:sp>
      <p:sp>
        <p:nvSpPr>
          <p:cNvPr id="5" name="Footer Placeholder 4"/>
          <p:cNvSpPr>
            <a:spLocks noGrp="1"/>
          </p:cNvSpPr>
          <p:nvPr>
            <p:ph type="ftr" sz="quarter" idx="11"/>
          </p:nvPr>
        </p:nvSpPr>
        <p:spPr/>
        <p:txBody>
          <a:bodyPr/>
          <a:lstStyle/>
          <a:p>
            <a:r>
              <a:rPr lang="en-US"/>
              <a:t>12th DANUBE FAB Governing Council  Belchin, Bulgaria, 24 October 2018</a:t>
            </a:r>
            <a:endParaRPr lang="en-US" dirty="0"/>
          </a:p>
        </p:txBody>
      </p:sp>
      <p:sp>
        <p:nvSpPr>
          <p:cNvPr id="6" name="Slide Number Placeholder 5"/>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27DF5-7E5A-4C85-9899-45B57F5F1BE7}" type="datetime1">
              <a:rPr lang="en-US" smtClean="0"/>
              <a:pPr/>
              <a:t>9/14/2022</a:t>
            </a:fld>
            <a:endParaRPr lang="en-US" dirty="0"/>
          </a:p>
        </p:txBody>
      </p:sp>
      <p:sp>
        <p:nvSpPr>
          <p:cNvPr id="5" name="Footer Placeholder 4"/>
          <p:cNvSpPr>
            <a:spLocks noGrp="1"/>
          </p:cNvSpPr>
          <p:nvPr>
            <p:ph type="ftr" sz="quarter" idx="11"/>
          </p:nvPr>
        </p:nvSpPr>
        <p:spPr/>
        <p:txBody>
          <a:bodyPr/>
          <a:lstStyle/>
          <a:p>
            <a:r>
              <a:rPr lang="en-US" dirty="0"/>
              <a:t>12th DANUBE FAB Governing Council  Belchin, Bulgaria, 24 October 2018</a:t>
            </a:r>
          </a:p>
        </p:txBody>
      </p:sp>
      <p:sp>
        <p:nvSpPr>
          <p:cNvPr id="6" name="Slide Number Placeholder 5"/>
          <p:cNvSpPr>
            <a:spLocks noGrp="1"/>
          </p:cNvSpPr>
          <p:nvPr>
            <p:ph type="sldNum" sz="quarter" idx="12"/>
          </p:nvPr>
        </p:nvSpPr>
        <p:spPr/>
        <p:txBody>
          <a:bodyPr/>
          <a:lstStyle/>
          <a:p>
            <a:fld id="{D3CB352F-6CE0-4AFA-879D-83D121FCB0A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0F580-3D8D-4BCC-81A0-3E8059A33047}" type="datetime1">
              <a:rPr lang="en-US" smtClean="0"/>
              <a:pPr/>
              <a:t>9/14/2022</a:t>
            </a:fld>
            <a:endParaRPr lang="en-US" dirty="0"/>
          </a:p>
        </p:txBody>
      </p:sp>
      <p:sp>
        <p:nvSpPr>
          <p:cNvPr id="5" name="Footer Placeholder 4"/>
          <p:cNvSpPr>
            <a:spLocks noGrp="1"/>
          </p:cNvSpPr>
          <p:nvPr>
            <p:ph type="ftr" sz="quarter" idx="11"/>
          </p:nvPr>
        </p:nvSpPr>
        <p:spPr/>
        <p:txBody>
          <a:bodyPr/>
          <a:lstStyle/>
          <a:p>
            <a:r>
              <a:rPr lang="en-US" dirty="0"/>
              <a:t>12th DANUBE FAB Governing Council  </a:t>
            </a:r>
            <a:r>
              <a:rPr lang="en-US" dirty="0" err="1"/>
              <a:t>Belchin</a:t>
            </a:r>
            <a:r>
              <a:rPr lang="en-US" dirty="0"/>
              <a:t>, Bulgaria, 24 October 2018</a:t>
            </a:r>
          </a:p>
        </p:txBody>
      </p:sp>
      <p:sp>
        <p:nvSpPr>
          <p:cNvPr id="6" name="Slide Number Placeholder 5"/>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1C8DFC-B444-4467-93C5-E89F09D21EAC}" type="datetime1">
              <a:rPr lang="en-US" smtClean="0"/>
              <a:pPr/>
              <a:t>9/14/2022</a:t>
            </a:fld>
            <a:endParaRPr lang="en-US"/>
          </a:p>
        </p:txBody>
      </p:sp>
      <p:sp>
        <p:nvSpPr>
          <p:cNvPr id="6" name="Footer Placeholder 5"/>
          <p:cNvSpPr>
            <a:spLocks noGrp="1"/>
          </p:cNvSpPr>
          <p:nvPr>
            <p:ph type="ftr" sz="quarter" idx="11"/>
          </p:nvPr>
        </p:nvSpPr>
        <p:spPr/>
        <p:txBody>
          <a:bodyPr/>
          <a:lstStyle/>
          <a:p>
            <a:r>
              <a:rPr lang="en-US"/>
              <a:t>12th DANUBE FAB Governing Council  Belchin, Bulgaria, 24 October 2018</a:t>
            </a:r>
            <a:endParaRPr lang="en-US" dirty="0"/>
          </a:p>
        </p:txBody>
      </p:sp>
      <p:sp>
        <p:nvSpPr>
          <p:cNvPr id="7" name="Slide Number Placeholder 6"/>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91F7CD-53AE-4D5E-9033-1698A2C58AEF}" type="datetime1">
              <a:rPr lang="en-US" smtClean="0"/>
              <a:pPr/>
              <a:t>9/14/2022</a:t>
            </a:fld>
            <a:endParaRPr lang="en-US"/>
          </a:p>
        </p:txBody>
      </p:sp>
      <p:sp>
        <p:nvSpPr>
          <p:cNvPr id="8" name="Footer Placeholder 7"/>
          <p:cNvSpPr>
            <a:spLocks noGrp="1"/>
          </p:cNvSpPr>
          <p:nvPr>
            <p:ph type="ftr" sz="quarter" idx="11"/>
          </p:nvPr>
        </p:nvSpPr>
        <p:spPr/>
        <p:txBody>
          <a:bodyPr/>
          <a:lstStyle/>
          <a:p>
            <a:r>
              <a:rPr lang="en-US"/>
              <a:t>12th DANUBE FAB Governing Council  Belchin, Bulgaria, 24 October 2018</a:t>
            </a:r>
            <a:endParaRPr lang="en-US" dirty="0"/>
          </a:p>
        </p:txBody>
      </p:sp>
      <p:sp>
        <p:nvSpPr>
          <p:cNvPr id="9" name="Slide Number Placeholder 8"/>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50636-14FF-47D2-A6ED-DA4514E449F7}" type="datetime1">
              <a:rPr lang="en-US" smtClean="0"/>
              <a:pPr/>
              <a:t>9/14/2022</a:t>
            </a:fld>
            <a:endParaRPr lang="en-US"/>
          </a:p>
        </p:txBody>
      </p:sp>
      <p:sp>
        <p:nvSpPr>
          <p:cNvPr id="4" name="Footer Placeholder 3"/>
          <p:cNvSpPr>
            <a:spLocks noGrp="1"/>
          </p:cNvSpPr>
          <p:nvPr>
            <p:ph type="ftr" sz="quarter" idx="11"/>
          </p:nvPr>
        </p:nvSpPr>
        <p:spPr/>
        <p:txBody>
          <a:bodyPr/>
          <a:lstStyle/>
          <a:p>
            <a:r>
              <a:rPr lang="en-US"/>
              <a:t>12th DANUBE FAB Governing Council  Belchin, Bulgaria, 24 October 2018</a:t>
            </a:r>
            <a:endParaRPr lang="en-US" dirty="0"/>
          </a:p>
        </p:txBody>
      </p:sp>
      <p:sp>
        <p:nvSpPr>
          <p:cNvPr id="5" name="Slide Number Placeholder 4"/>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37B7-0FC4-42F1-9108-3DEE06EC2766}" type="datetime1">
              <a:rPr lang="en-US" smtClean="0"/>
              <a:pPr/>
              <a:t>9/14/2022</a:t>
            </a:fld>
            <a:endParaRPr lang="en-US"/>
          </a:p>
        </p:txBody>
      </p:sp>
      <p:sp>
        <p:nvSpPr>
          <p:cNvPr id="3" name="Footer Placeholder 2"/>
          <p:cNvSpPr>
            <a:spLocks noGrp="1"/>
          </p:cNvSpPr>
          <p:nvPr>
            <p:ph type="ftr" sz="quarter" idx="11"/>
          </p:nvPr>
        </p:nvSpPr>
        <p:spPr/>
        <p:txBody>
          <a:bodyPr/>
          <a:lstStyle/>
          <a:p>
            <a:r>
              <a:rPr lang="en-US"/>
              <a:t>12th DANUBE FAB Governing Council  Belchin, Bulgaria, 24 October 2018</a:t>
            </a:r>
            <a:endParaRPr lang="en-US" dirty="0"/>
          </a:p>
        </p:txBody>
      </p:sp>
      <p:sp>
        <p:nvSpPr>
          <p:cNvPr id="4" name="Slide Number Placeholder 3"/>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C76CDB-ADFF-4420-91C9-A559553971DF}" type="datetime1">
              <a:rPr lang="en-US" smtClean="0"/>
              <a:pPr/>
              <a:t>9/14/2022</a:t>
            </a:fld>
            <a:endParaRPr lang="en-US"/>
          </a:p>
        </p:txBody>
      </p:sp>
      <p:sp>
        <p:nvSpPr>
          <p:cNvPr id="6" name="Footer Placeholder 5"/>
          <p:cNvSpPr>
            <a:spLocks noGrp="1"/>
          </p:cNvSpPr>
          <p:nvPr>
            <p:ph type="ftr" sz="quarter" idx="11"/>
          </p:nvPr>
        </p:nvSpPr>
        <p:spPr/>
        <p:txBody>
          <a:bodyPr/>
          <a:lstStyle/>
          <a:p>
            <a:r>
              <a:rPr lang="en-US"/>
              <a:t>12th DANUBE FAB Governing Council  Belchin, Bulgaria, 24 October 2018</a:t>
            </a:r>
            <a:endParaRPr lang="en-US" dirty="0"/>
          </a:p>
        </p:txBody>
      </p:sp>
      <p:sp>
        <p:nvSpPr>
          <p:cNvPr id="7" name="Slide Number Placeholder 6"/>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64105-1128-4664-92D7-28DE32781CE2}" type="datetime1">
              <a:rPr lang="en-US" smtClean="0"/>
              <a:pPr/>
              <a:t>9/14/2022</a:t>
            </a:fld>
            <a:endParaRPr lang="en-US"/>
          </a:p>
        </p:txBody>
      </p:sp>
      <p:sp>
        <p:nvSpPr>
          <p:cNvPr id="6" name="Footer Placeholder 5"/>
          <p:cNvSpPr>
            <a:spLocks noGrp="1"/>
          </p:cNvSpPr>
          <p:nvPr>
            <p:ph type="ftr" sz="quarter" idx="11"/>
          </p:nvPr>
        </p:nvSpPr>
        <p:spPr/>
        <p:txBody>
          <a:bodyPr/>
          <a:lstStyle/>
          <a:p>
            <a:r>
              <a:rPr lang="en-US"/>
              <a:t>12th DANUBE FAB Governing Council  Belchin, Bulgaria, 24 October 2018</a:t>
            </a:r>
            <a:endParaRPr lang="en-US" dirty="0"/>
          </a:p>
        </p:txBody>
      </p:sp>
      <p:sp>
        <p:nvSpPr>
          <p:cNvPr id="7" name="Slide Number Placeholder 6"/>
          <p:cNvSpPr>
            <a:spLocks noGrp="1"/>
          </p:cNvSpPr>
          <p:nvPr>
            <p:ph type="sldNum" sz="quarter" idx="12"/>
          </p:nvPr>
        </p:nvSpPr>
        <p:spPr/>
        <p:txBody>
          <a:bodyPr/>
          <a:lstStyle/>
          <a:p>
            <a:fld id="{D3CB352F-6CE0-4AFA-879D-83D121FCB0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DF squares.png"/>
          <p:cNvPicPr>
            <a:picLocks noChangeAspect="1"/>
          </p:cNvPicPr>
          <p:nvPr userDrawn="1"/>
        </p:nvPicPr>
        <p:blipFill>
          <a:blip r:embed="rId13" cstate="print"/>
          <a:srcRect r="25000"/>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F3D7276E-67BB-4E9A-BB01-0D0D1540C9EB}" type="datetime1">
              <a:rPr lang="en-US" smtClean="0"/>
              <a:pPr/>
              <a:t>9/14/2022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r>
              <a:rPr lang="en-US" dirty="0"/>
              <a:t>12th DANUBE FAB Governing Council  Belchin, Bulgaria, 24 October 2018</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D3CB352F-6CE0-4AFA-879D-83D121FCB0A0}" type="slidenum">
              <a:rPr lang="en-US" smtClean="0"/>
              <a:pPr/>
              <a:t>‹#›</a:t>
            </a:fld>
            <a:endParaRPr lang="en-US" dirty="0"/>
          </a:p>
        </p:txBody>
      </p:sp>
      <p:sp>
        <p:nvSpPr>
          <p:cNvPr id="11" name="Rectangle 10"/>
          <p:cNvSpPr/>
          <p:nvPr userDrawn="1"/>
        </p:nvSpPr>
        <p:spPr>
          <a:xfrm>
            <a:off x="1320800" y="990600"/>
            <a:ext cx="10261600" cy="76200"/>
          </a:xfrm>
          <a:prstGeom prst="rect">
            <a:avLst/>
          </a:prstGeom>
          <a:gradFill flip="none" rotWithShape="1">
            <a:gsLst>
              <a:gs pos="85000">
                <a:srgbClr val="70BC3E">
                  <a:shade val="67500"/>
                  <a:satMod val="115000"/>
                  <a:alpha val="47000"/>
                </a:srgbClr>
              </a:gs>
              <a:gs pos="31000">
                <a:srgbClr val="70BC3E">
                  <a:shade val="67500"/>
                  <a:satMod val="115000"/>
                  <a:alpha val="5000"/>
                </a:srgbClr>
              </a:gs>
              <a:gs pos="85000">
                <a:srgbClr val="70BC3E">
                  <a:shade val="67500"/>
                  <a:satMod val="115000"/>
                  <a:alpha val="47000"/>
                </a:srgbClr>
              </a:gs>
              <a:gs pos="100000">
                <a:srgbClr val="70BC3E">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green_leaf.png"/>
          <p:cNvPicPr>
            <a:picLocks noChangeAspect="1"/>
          </p:cNvPicPr>
          <p:nvPr userDrawn="1"/>
        </p:nvPicPr>
        <p:blipFill>
          <a:blip r:embed="rId14" cstate="print">
            <a:duotone>
              <a:prstClr val="black"/>
              <a:srgbClr val="70BC3E">
                <a:tint val="45000"/>
                <a:satMod val="400000"/>
              </a:srgbClr>
            </a:duotone>
            <a:lum bright="-10000"/>
          </a:blip>
          <a:stretch>
            <a:fillRect/>
          </a:stretch>
        </p:blipFill>
        <p:spPr>
          <a:xfrm>
            <a:off x="10464800" y="6103570"/>
            <a:ext cx="1507067" cy="6782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spcBef>
          <a:spcPct val="0"/>
        </a:spcBef>
        <a:buNone/>
        <a:defRPr sz="4000" kern="1200">
          <a:solidFill>
            <a:srgbClr val="1F497D"/>
          </a:solidFill>
          <a:latin typeface="Trebuchet MS" pitchFamily="34" charset="0"/>
          <a:ea typeface="+mj-ea"/>
          <a:cs typeface="+mj-cs"/>
        </a:defRPr>
      </a:lvl1pPr>
    </p:titleStyle>
    <p:bodyStyle>
      <a:lvl1pPr marL="685800" indent="-685800" algn="l" defTabSz="914400" rtl="0" eaLnBrk="1" latinLnBrk="0" hangingPunct="1">
        <a:spcBef>
          <a:spcPct val="20000"/>
        </a:spcBef>
        <a:buFont typeface="Wingdings" pitchFamily="2" charset="2"/>
        <a:buChar char="q"/>
        <a:defRPr sz="3200" kern="1200">
          <a:solidFill>
            <a:srgbClr val="1F497D"/>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F497D"/>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F497D"/>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F497D"/>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F497D"/>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fi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resilience2050.org/the-project/" TargetMode="External"/><Relationship Id="rId5" Type="http://schemas.openxmlformats.org/officeDocument/2006/relationships/image" Target="../media/image12.jpg"/><Relationship Id="rId4" Type="http://schemas.openxmlformats.org/officeDocument/2006/relationships/image" Target="../media/image11.jfi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693987"/>
            <a:ext cx="7848600" cy="1470025"/>
          </a:xfrm>
        </p:spPr>
        <p:txBody>
          <a:bodyPr/>
          <a:lstStyle/>
          <a:p>
            <a:pPr algn="r"/>
            <a:r>
              <a:rPr lang="en-US" dirty="0"/>
              <a:t>Operational Resilience Lessons – </a:t>
            </a:r>
            <a:br>
              <a:rPr lang="en-US" dirty="0"/>
            </a:br>
            <a:r>
              <a:rPr lang="en-US" dirty="0"/>
              <a:t>an ATCO’s view</a:t>
            </a:r>
          </a:p>
        </p:txBody>
      </p:sp>
      <p:sp>
        <p:nvSpPr>
          <p:cNvPr id="3" name="Subtitle 2"/>
          <p:cNvSpPr>
            <a:spLocks noGrp="1"/>
          </p:cNvSpPr>
          <p:nvPr>
            <p:ph type="subTitle" idx="1"/>
          </p:nvPr>
        </p:nvSpPr>
        <p:spPr>
          <a:xfrm>
            <a:off x="1676400" y="4495800"/>
            <a:ext cx="7848600" cy="609600"/>
          </a:xfrm>
        </p:spPr>
        <p:txBody>
          <a:bodyPr>
            <a:normAutofit fontScale="85000" lnSpcReduction="20000"/>
          </a:bodyPr>
          <a:lstStyle/>
          <a:p>
            <a:pPr algn="r"/>
            <a:r>
              <a:rPr lang="en-US" sz="2400" dirty="0"/>
              <a:t>15 SEPTEMBER 2022</a:t>
            </a:r>
          </a:p>
          <a:p>
            <a:pPr algn="r"/>
            <a:r>
              <a:rPr lang="en-US" sz="2400" dirty="0"/>
              <a:t>SOFIA, BULGARIA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596030" y="201168"/>
            <a:ext cx="10972800" cy="715962"/>
          </a:xfrm>
        </p:spPr>
        <p:txBody>
          <a:bodyPr>
            <a:noAutofit/>
          </a:bodyPr>
          <a:lstStyle/>
          <a:p>
            <a:r>
              <a:rPr lang="en-GB" sz="3200" b="1" cap="all" dirty="0">
                <a:solidFill>
                  <a:schemeClr val="tx2">
                    <a:lumMod val="75000"/>
                  </a:schemeClr>
                </a:solidFill>
              </a:rPr>
              <a:t>operational resilience must go hand in hand with the financial resilience</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10</a:t>
            </a:fld>
            <a:endParaRPr lang="en-US"/>
          </a:p>
        </p:txBody>
      </p:sp>
      <p:sp>
        <p:nvSpPr>
          <p:cNvPr id="11" name="TextBox 10">
            <a:extLst>
              <a:ext uri="{FF2B5EF4-FFF2-40B4-BE49-F238E27FC236}">
                <a16:creationId xmlns:a16="http://schemas.microsoft.com/office/drawing/2014/main" id="{3C79BE49-B55E-E870-F6BD-0E837FE2F5BF}"/>
              </a:ext>
            </a:extLst>
          </p:cNvPr>
          <p:cNvSpPr txBox="1"/>
          <p:nvPr/>
        </p:nvSpPr>
        <p:spPr>
          <a:xfrm>
            <a:off x="219113" y="2059313"/>
            <a:ext cx="6262577" cy="1569660"/>
          </a:xfrm>
          <a:prstGeom prst="rect">
            <a:avLst/>
          </a:prstGeom>
          <a:noFill/>
        </p:spPr>
        <p:txBody>
          <a:bodyPr wrap="square">
            <a:spAutoFit/>
          </a:bodyPr>
          <a:lstStyle/>
          <a:p>
            <a:r>
              <a:rPr lang="en-GB" sz="2400" dirty="0">
                <a:solidFill>
                  <a:srgbClr val="1F497D"/>
                </a:solidFill>
                <a:latin typeface="Trebuchet MS" pitchFamily="34" charset="0"/>
              </a:rPr>
              <a:t>Financial resilience can be defined as </a:t>
            </a:r>
            <a:r>
              <a:rPr lang="en-GB" sz="2400" i="1" dirty="0">
                <a:solidFill>
                  <a:srgbClr val="1F497D"/>
                </a:solidFill>
                <a:latin typeface="Trebuchet MS" pitchFamily="34" charset="0"/>
              </a:rPr>
              <a:t>“the ability to cope financially when faced with a sudden fall in income or unavoidable rise in expenditure”</a:t>
            </a:r>
            <a:endParaRPr lang="bg-BG" sz="2400" b="1" i="1" dirty="0">
              <a:solidFill>
                <a:srgbClr val="1F497D"/>
              </a:solidFill>
              <a:latin typeface="Trebuchet MS" pitchFamily="34" charset="0"/>
            </a:endParaRPr>
          </a:p>
        </p:txBody>
      </p:sp>
      <p:sp>
        <p:nvSpPr>
          <p:cNvPr id="12" name="TextBox 11">
            <a:extLst>
              <a:ext uri="{FF2B5EF4-FFF2-40B4-BE49-F238E27FC236}">
                <a16:creationId xmlns:a16="http://schemas.microsoft.com/office/drawing/2014/main" id="{5EC1D293-71C7-24A8-DEE6-CB5BA4CE355C}"/>
              </a:ext>
            </a:extLst>
          </p:cNvPr>
          <p:cNvSpPr txBox="1"/>
          <p:nvPr/>
        </p:nvSpPr>
        <p:spPr>
          <a:xfrm>
            <a:off x="3429000" y="3496358"/>
            <a:ext cx="6908504" cy="400110"/>
          </a:xfrm>
          <a:prstGeom prst="rect">
            <a:avLst/>
          </a:prstGeom>
          <a:noFill/>
        </p:spPr>
        <p:txBody>
          <a:bodyPr wrap="square">
            <a:spAutoFit/>
          </a:bodyPr>
          <a:lstStyle/>
          <a:p>
            <a:r>
              <a:rPr lang="en-GB" sz="2000" i="1" dirty="0">
                <a:solidFill>
                  <a:srgbClr val="1F497D"/>
                </a:solidFill>
                <a:latin typeface="Trebuchet MS" pitchFamily="34" charset="0"/>
              </a:rPr>
              <a:t>UK Office for National Statistics</a:t>
            </a:r>
            <a:endParaRPr lang="bg-BG" sz="2000" i="1" dirty="0">
              <a:solidFill>
                <a:srgbClr val="1F497D"/>
              </a:solidFill>
              <a:latin typeface="Trebuchet MS" pitchFamily="34" charset="0"/>
            </a:endParaRPr>
          </a:p>
        </p:txBody>
      </p:sp>
      <p:sp>
        <p:nvSpPr>
          <p:cNvPr id="14" name="TextBox 13">
            <a:extLst>
              <a:ext uri="{FF2B5EF4-FFF2-40B4-BE49-F238E27FC236}">
                <a16:creationId xmlns:a16="http://schemas.microsoft.com/office/drawing/2014/main" id="{2B7CAF18-9334-799B-426B-5282000D7A9B}"/>
              </a:ext>
            </a:extLst>
          </p:cNvPr>
          <p:cNvSpPr txBox="1"/>
          <p:nvPr/>
        </p:nvSpPr>
        <p:spPr>
          <a:xfrm>
            <a:off x="1600200" y="4664792"/>
            <a:ext cx="9982200" cy="830997"/>
          </a:xfrm>
          <a:prstGeom prst="rect">
            <a:avLst/>
          </a:prstGeom>
          <a:noFill/>
        </p:spPr>
        <p:txBody>
          <a:bodyPr wrap="square">
            <a:spAutoFit/>
          </a:bodyPr>
          <a:lstStyle/>
          <a:p>
            <a:r>
              <a:rPr lang="en-GB" sz="2400" b="1" dirty="0">
                <a:solidFill>
                  <a:srgbClr val="1F497D"/>
                </a:solidFill>
                <a:latin typeface="Trebuchet MS" pitchFamily="34" charset="0"/>
              </a:rPr>
              <a:t>This requires an ability to respond to demand as flexibly as possible, while maintaining the financial stability of the company.</a:t>
            </a:r>
            <a:endParaRPr lang="en-US" sz="2400" b="1" dirty="0">
              <a:solidFill>
                <a:srgbClr val="1F497D"/>
              </a:solidFill>
              <a:latin typeface="Trebuchet MS" pitchFamily="34" charset="0"/>
            </a:endParaRPr>
          </a:p>
        </p:txBody>
      </p:sp>
      <p:pic>
        <p:nvPicPr>
          <p:cNvPr id="3" name="Picture 2">
            <a:extLst>
              <a:ext uri="{FF2B5EF4-FFF2-40B4-BE49-F238E27FC236}">
                <a16:creationId xmlns:a16="http://schemas.microsoft.com/office/drawing/2014/main" id="{52CC73A1-B37C-513D-F6A6-EFF2BA6A3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1828800"/>
            <a:ext cx="4277868" cy="2408735"/>
          </a:xfrm>
          <a:prstGeom prst="rect">
            <a:avLst/>
          </a:prstGeom>
        </p:spPr>
      </p:pic>
      <p:pic>
        <p:nvPicPr>
          <p:cNvPr id="10" name="Picture 9">
            <a:extLst>
              <a:ext uri="{FF2B5EF4-FFF2-40B4-BE49-F238E27FC236}">
                <a16:creationId xmlns:a16="http://schemas.microsoft.com/office/drawing/2014/main" id="{B4A0FC25-9460-90EA-3D4B-AC233AABF1C2}"/>
              </a:ext>
            </a:extLst>
          </p:cNvPr>
          <p:cNvPicPr>
            <a:picLocks noChangeAspect="1"/>
          </p:cNvPicPr>
          <p:nvPr/>
        </p:nvPicPr>
        <p:blipFill>
          <a:blip r:embed="rId4"/>
          <a:stretch>
            <a:fillRect/>
          </a:stretch>
        </p:blipFill>
        <p:spPr>
          <a:xfrm>
            <a:off x="10768666" y="5507186"/>
            <a:ext cx="1200318" cy="533474"/>
          </a:xfrm>
          <a:prstGeom prst="rect">
            <a:avLst/>
          </a:prstGeom>
        </p:spPr>
      </p:pic>
    </p:spTree>
    <p:extLst>
      <p:ext uri="{BB962C8B-B14F-4D97-AF65-F5344CB8AC3E}">
        <p14:creationId xmlns:p14="http://schemas.microsoft.com/office/powerpoint/2010/main" val="94528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573259" y="188723"/>
            <a:ext cx="10972800" cy="715962"/>
          </a:xfrm>
        </p:spPr>
        <p:txBody>
          <a:bodyPr>
            <a:noAutofit/>
          </a:bodyPr>
          <a:lstStyle/>
          <a:p>
            <a:r>
              <a:rPr lang="en-GB" sz="3200" b="1" cap="all" dirty="0">
                <a:solidFill>
                  <a:schemeClr val="tx2">
                    <a:lumMod val="75000"/>
                  </a:schemeClr>
                </a:solidFill>
              </a:rPr>
              <a:t>Adapting to different traffic levels through improving cost base elasticity</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11</a:t>
            </a:fld>
            <a:endParaRPr lang="en-US"/>
          </a:p>
        </p:txBody>
      </p:sp>
      <p:sp>
        <p:nvSpPr>
          <p:cNvPr id="11" name="TextBox 10">
            <a:extLst>
              <a:ext uri="{FF2B5EF4-FFF2-40B4-BE49-F238E27FC236}">
                <a16:creationId xmlns:a16="http://schemas.microsoft.com/office/drawing/2014/main" id="{3C79BE49-B55E-E870-F6BD-0E837FE2F5BF}"/>
              </a:ext>
            </a:extLst>
          </p:cNvPr>
          <p:cNvSpPr txBox="1"/>
          <p:nvPr/>
        </p:nvSpPr>
        <p:spPr>
          <a:xfrm>
            <a:off x="1143000" y="2021850"/>
            <a:ext cx="4572000" cy="1938992"/>
          </a:xfrm>
          <a:prstGeom prst="rect">
            <a:avLst/>
          </a:prstGeom>
          <a:noFill/>
        </p:spPr>
        <p:txBody>
          <a:bodyPr wrap="square">
            <a:spAutoFit/>
          </a:bodyPr>
          <a:lstStyle/>
          <a:p>
            <a:r>
              <a:rPr lang="en-GB" sz="2400" dirty="0">
                <a:solidFill>
                  <a:srgbClr val="1F497D"/>
                </a:solidFill>
                <a:latin typeface="Trebuchet MS" pitchFamily="34" charset="0"/>
              </a:rPr>
              <a:t>Performance and charging scheme assumes that ANSPs can cope with the differences in traffic compared to the forecasts of about 10%. </a:t>
            </a:r>
            <a:endParaRPr lang="bg-BG" sz="2400" b="1" dirty="0">
              <a:solidFill>
                <a:srgbClr val="1F497D"/>
              </a:solidFill>
              <a:latin typeface="Trebuchet MS" pitchFamily="34" charset="0"/>
            </a:endParaRPr>
          </a:p>
        </p:txBody>
      </p:sp>
      <p:pic>
        <p:nvPicPr>
          <p:cNvPr id="8" name="Obrázok 5">
            <a:extLst>
              <a:ext uri="{FF2B5EF4-FFF2-40B4-BE49-F238E27FC236}">
                <a16:creationId xmlns:a16="http://schemas.microsoft.com/office/drawing/2014/main" id="{FF578AA5-D70C-BE47-2394-B74E192F88E1}"/>
              </a:ext>
            </a:extLst>
          </p:cNvPr>
          <p:cNvPicPr/>
          <p:nvPr/>
        </p:nvPicPr>
        <p:blipFill>
          <a:blip r:embed="rId3"/>
          <a:stretch>
            <a:fillRect/>
          </a:stretch>
        </p:blipFill>
        <p:spPr>
          <a:xfrm>
            <a:off x="5979941" y="1419898"/>
            <a:ext cx="5602459" cy="3228940"/>
          </a:xfrm>
          <a:prstGeom prst="rect">
            <a:avLst/>
          </a:prstGeom>
        </p:spPr>
      </p:pic>
      <p:sp>
        <p:nvSpPr>
          <p:cNvPr id="7" name="TextBox 6">
            <a:extLst>
              <a:ext uri="{FF2B5EF4-FFF2-40B4-BE49-F238E27FC236}">
                <a16:creationId xmlns:a16="http://schemas.microsoft.com/office/drawing/2014/main" id="{EC6D3806-823D-A3A5-51E9-078D7D69CFE3}"/>
              </a:ext>
            </a:extLst>
          </p:cNvPr>
          <p:cNvSpPr txBox="1"/>
          <p:nvPr/>
        </p:nvSpPr>
        <p:spPr>
          <a:xfrm>
            <a:off x="1434578" y="4964529"/>
            <a:ext cx="8763000" cy="1323439"/>
          </a:xfrm>
          <a:prstGeom prst="rect">
            <a:avLst/>
          </a:prstGeom>
          <a:noFill/>
        </p:spPr>
        <p:txBody>
          <a:bodyPr wrap="square">
            <a:spAutoFit/>
          </a:bodyPr>
          <a:lstStyle/>
          <a:p>
            <a:r>
              <a:rPr lang="en-GB" sz="2000" b="1" dirty="0">
                <a:solidFill>
                  <a:srgbClr val="1F497D"/>
                </a:solidFill>
                <a:latin typeface="Trebuchet MS" pitchFamily="34" charset="0"/>
              </a:rPr>
              <a:t>Keep the ability to adjust costs during periods of low traffic while keeping sufficient buffer for copying with higher traffic growth than originally foreseen. This can be achieved through improving “cost base elasticity”</a:t>
            </a:r>
            <a:endParaRPr lang="en-US" sz="2000" b="1" dirty="0">
              <a:solidFill>
                <a:srgbClr val="1F497D"/>
              </a:solidFill>
              <a:latin typeface="Trebuchet MS" pitchFamily="34" charset="0"/>
            </a:endParaRPr>
          </a:p>
        </p:txBody>
      </p:sp>
      <p:pic>
        <p:nvPicPr>
          <p:cNvPr id="10" name="Picture 9">
            <a:extLst>
              <a:ext uri="{FF2B5EF4-FFF2-40B4-BE49-F238E27FC236}">
                <a16:creationId xmlns:a16="http://schemas.microsoft.com/office/drawing/2014/main" id="{4261475B-DB84-8A87-2B29-E99AF12591F5}"/>
              </a:ext>
            </a:extLst>
          </p:cNvPr>
          <p:cNvPicPr>
            <a:picLocks noChangeAspect="1"/>
          </p:cNvPicPr>
          <p:nvPr/>
        </p:nvPicPr>
        <p:blipFill>
          <a:blip r:embed="rId4"/>
          <a:stretch>
            <a:fillRect/>
          </a:stretch>
        </p:blipFill>
        <p:spPr>
          <a:xfrm>
            <a:off x="10768666" y="5507186"/>
            <a:ext cx="1200318" cy="533474"/>
          </a:xfrm>
          <a:prstGeom prst="rect">
            <a:avLst/>
          </a:prstGeom>
        </p:spPr>
      </p:pic>
    </p:spTree>
    <p:extLst>
      <p:ext uri="{BB962C8B-B14F-4D97-AF65-F5344CB8AC3E}">
        <p14:creationId xmlns:p14="http://schemas.microsoft.com/office/powerpoint/2010/main" val="163298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533400" y="136524"/>
            <a:ext cx="10972800" cy="715962"/>
          </a:xfrm>
        </p:spPr>
        <p:txBody>
          <a:bodyPr>
            <a:noAutofit/>
          </a:bodyPr>
          <a:lstStyle/>
          <a:p>
            <a:r>
              <a:rPr lang="en-GB" sz="3200" b="1" cap="all" dirty="0">
                <a:solidFill>
                  <a:schemeClr val="tx2">
                    <a:lumMod val="75000"/>
                  </a:schemeClr>
                </a:solidFill>
              </a:rPr>
              <a:t>Looking at ANSP cost structure suggests to look at staff costs </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12</a:t>
            </a:fld>
            <a:endParaRPr lang="en-US"/>
          </a:p>
        </p:txBody>
      </p:sp>
      <p:sp>
        <p:nvSpPr>
          <p:cNvPr id="11" name="TextBox 10">
            <a:extLst>
              <a:ext uri="{FF2B5EF4-FFF2-40B4-BE49-F238E27FC236}">
                <a16:creationId xmlns:a16="http://schemas.microsoft.com/office/drawing/2014/main" id="{3C79BE49-B55E-E870-F6BD-0E837FE2F5BF}"/>
              </a:ext>
            </a:extLst>
          </p:cNvPr>
          <p:cNvSpPr txBox="1"/>
          <p:nvPr/>
        </p:nvSpPr>
        <p:spPr>
          <a:xfrm>
            <a:off x="823175" y="4648200"/>
            <a:ext cx="10744200" cy="1015663"/>
          </a:xfrm>
          <a:prstGeom prst="rect">
            <a:avLst/>
          </a:prstGeom>
          <a:noFill/>
        </p:spPr>
        <p:txBody>
          <a:bodyPr wrap="square">
            <a:spAutoFit/>
          </a:bodyPr>
          <a:lstStyle/>
          <a:p>
            <a:pPr algn="ctr"/>
            <a:r>
              <a:rPr lang="en-GB" sz="2000" b="1" dirty="0">
                <a:solidFill>
                  <a:srgbClr val="1F497D"/>
                </a:solidFill>
                <a:latin typeface="Trebuchet MS" pitchFamily="34" charset="0"/>
              </a:rPr>
              <a:t>ATCO costs in ANSP industry is anything but not variable. In theory, yes. The costs could be reduced through redundancies or flexible contracts but where is the cost-benefit?</a:t>
            </a:r>
          </a:p>
          <a:p>
            <a:pPr algn="ctr"/>
            <a:r>
              <a:rPr lang="en-GB" sz="2000" b="1" dirty="0">
                <a:solidFill>
                  <a:srgbClr val="1F497D"/>
                </a:solidFill>
                <a:latin typeface="Trebuchet MS" pitchFamily="34" charset="0"/>
              </a:rPr>
              <a:t>Re-employing staff and re-training is expensive and time-consuming</a:t>
            </a:r>
          </a:p>
        </p:txBody>
      </p:sp>
      <p:pic>
        <p:nvPicPr>
          <p:cNvPr id="7" name="Picture 6" descr="Chart, pie chart&#10;&#10;Description automatically generated">
            <a:extLst>
              <a:ext uri="{FF2B5EF4-FFF2-40B4-BE49-F238E27FC236}">
                <a16:creationId xmlns:a16="http://schemas.microsoft.com/office/drawing/2014/main" id="{99DD3872-9510-4927-7CB6-CB5CB96EE3A3}"/>
              </a:ext>
            </a:extLst>
          </p:cNvPr>
          <p:cNvPicPr>
            <a:picLocks noChangeAspect="1"/>
          </p:cNvPicPr>
          <p:nvPr/>
        </p:nvPicPr>
        <p:blipFill>
          <a:blip r:embed="rId3"/>
          <a:stretch>
            <a:fillRect/>
          </a:stretch>
        </p:blipFill>
        <p:spPr>
          <a:xfrm>
            <a:off x="1313673" y="1129091"/>
            <a:ext cx="7423927" cy="3409049"/>
          </a:xfrm>
          <a:prstGeom prst="rect">
            <a:avLst/>
          </a:prstGeom>
        </p:spPr>
      </p:pic>
      <p:sp>
        <p:nvSpPr>
          <p:cNvPr id="10" name="TextBox 9">
            <a:extLst>
              <a:ext uri="{FF2B5EF4-FFF2-40B4-BE49-F238E27FC236}">
                <a16:creationId xmlns:a16="http://schemas.microsoft.com/office/drawing/2014/main" id="{704898A8-357F-07EC-9313-E72DCC30F7CC}"/>
              </a:ext>
            </a:extLst>
          </p:cNvPr>
          <p:cNvSpPr txBox="1"/>
          <p:nvPr/>
        </p:nvSpPr>
        <p:spPr>
          <a:xfrm>
            <a:off x="7798539" y="3674677"/>
            <a:ext cx="3783861" cy="400110"/>
          </a:xfrm>
          <a:prstGeom prst="rect">
            <a:avLst/>
          </a:prstGeom>
          <a:noFill/>
        </p:spPr>
        <p:txBody>
          <a:bodyPr wrap="square">
            <a:spAutoFit/>
          </a:bodyPr>
          <a:lstStyle/>
          <a:p>
            <a:r>
              <a:rPr lang="en-GB" sz="2000" i="1" dirty="0">
                <a:solidFill>
                  <a:srgbClr val="4D5156"/>
                </a:solidFill>
                <a:latin typeface="Trebuchet MS" panose="020B0603020202020204" pitchFamily="34" charset="0"/>
              </a:rPr>
              <a:t>ACE 2020 Benchmarking, PRU</a:t>
            </a:r>
            <a:endParaRPr lang="bg-BG" sz="2000" i="1" dirty="0">
              <a:solidFill>
                <a:srgbClr val="4D5156"/>
              </a:solidFill>
              <a:latin typeface="Trebuchet MS" panose="020B0603020202020204" pitchFamily="34" charset="0"/>
            </a:endParaRPr>
          </a:p>
        </p:txBody>
      </p:sp>
      <p:pic>
        <p:nvPicPr>
          <p:cNvPr id="12" name="Picture 11">
            <a:extLst>
              <a:ext uri="{FF2B5EF4-FFF2-40B4-BE49-F238E27FC236}">
                <a16:creationId xmlns:a16="http://schemas.microsoft.com/office/drawing/2014/main" id="{AEE9FDB9-D823-1A99-7E3E-F3116C0A9A71}"/>
              </a:ext>
            </a:extLst>
          </p:cNvPr>
          <p:cNvPicPr>
            <a:picLocks noChangeAspect="1"/>
          </p:cNvPicPr>
          <p:nvPr/>
        </p:nvPicPr>
        <p:blipFill>
          <a:blip r:embed="rId4"/>
          <a:stretch>
            <a:fillRect/>
          </a:stretch>
        </p:blipFill>
        <p:spPr>
          <a:xfrm>
            <a:off x="10768666" y="5507186"/>
            <a:ext cx="1200318" cy="533474"/>
          </a:xfrm>
          <a:prstGeom prst="rect">
            <a:avLst/>
          </a:prstGeom>
        </p:spPr>
      </p:pic>
    </p:spTree>
    <p:extLst>
      <p:ext uri="{BB962C8B-B14F-4D97-AF65-F5344CB8AC3E}">
        <p14:creationId xmlns:p14="http://schemas.microsoft.com/office/powerpoint/2010/main" val="267927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623170" y="136524"/>
            <a:ext cx="10972800" cy="715962"/>
          </a:xfrm>
        </p:spPr>
        <p:txBody>
          <a:bodyPr>
            <a:noAutofit/>
          </a:bodyPr>
          <a:lstStyle/>
          <a:p>
            <a:r>
              <a:rPr lang="en-GB" sz="3200" b="1" cap="all" dirty="0">
                <a:solidFill>
                  <a:schemeClr val="tx2">
                    <a:lumMod val="75000"/>
                  </a:schemeClr>
                </a:solidFill>
              </a:rPr>
              <a:t>So, can ANSP staff costs be made more elastic?</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13</a:t>
            </a:fld>
            <a:endParaRPr lang="en-US"/>
          </a:p>
        </p:txBody>
      </p:sp>
      <p:sp>
        <p:nvSpPr>
          <p:cNvPr id="7" name="Content Placeholder 2">
            <a:extLst>
              <a:ext uri="{FF2B5EF4-FFF2-40B4-BE49-F238E27FC236}">
                <a16:creationId xmlns:a16="http://schemas.microsoft.com/office/drawing/2014/main" id="{D094EA49-444E-36CA-E6AD-4903D7AD918C}"/>
              </a:ext>
            </a:extLst>
          </p:cNvPr>
          <p:cNvSpPr>
            <a:spLocks noGrp="1"/>
          </p:cNvSpPr>
          <p:nvPr>
            <p:ph idx="1"/>
          </p:nvPr>
        </p:nvSpPr>
        <p:spPr>
          <a:xfrm>
            <a:off x="457200" y="1543824"/>
            <a:ext cx="4038600" cy="4323575"/>
          </a:xfrm>
        </p:spPr>
        <p:txBody>
          <a:bodyPr>
            <a:normAutofit/>
          </a:bodyPr>
          <a:lstStyle/>
          <a:p>
            <a:r>
              <a:rPr lang="en-US" sz="2400" dirty="0"/>
              <a:t>Negotiate flexibility</a:t>
            </a:r>
          </a:p>
          <a:p>
            <a:r>
              <a:rPr lang="en-GB" sz="2400" dirty="0"/>
              <a:t>Analyse rostering</a:t>
            </a:r>
          </a:p>
          <a:p>
            <a:r>
              <a:rPr lang="en-GB" sz="2400" dirty="0"/>
              <a:t>Re-deploy for added value</a:t>
            </a:r>
          </a:p>
          <a:p>
            <a:r>
              <a:rPr lang="en-GB" sz="2400" dirty="0"/>
              <a:t>Undertake detailed manpower planning</a:t>
            </a:r>
          </a:p>
          <a:p>
            <a:pPr marL="0" indent="0">
              <a:buNone/>
            </a:pPr>
            <a:endParaRPr lang="en-GB" sz="1800" i="1" dirty="0"/>
          </a:p>
          <a:p>
            <a:pPr marL="0" indent="0">
              <a:buNone/>
            </a:pPr>
            <a:r>
              <a:rPr lang="en-GB" sz="2000" i="1" dirty="0"/>
              <a:t>Check             blog on exploring cost base elasticity for ANSPs</a:t>
            </a:r>
          </a:p>
          <a:p>
            <a:pPr marL="0" indent="0">
              <a:buNone/>
            </a:pPr>
            <a:endParaRPr lang="en-GB" sz="2400" dirty="0"/>
          </a:p>
        </p:txBody>
      </p:sp>
      <p:pic>
        <p:nvPicPr>
          <p:cNvPr id="3" name="Picture 2">
            <a:extLst>
              <a:ext uri="{FF2B5EF4-FFF2-40B4-BE49-F238E27FC236}">
                <a16:creationId xmlns:a16="http://schemas.microsoft.com/office/drawing/2014/main" id="{B0577281-53F9-4B28-1BA5-000DD00B0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751" y="1600200"/>
            <a:ext cx="5822649" cy="3886792"/>
          </a:xfrm>
          <a:prstGeom prst="rect">
            <a:avLst/>
          </a:prstGeom>
        </p:spPr>
      </p:pic>
      <p:pic>
        <p:nvPicPr>
          <p:cNvPr id="10" name="Picture 9">
            <a:extLst>
              <a:ext uri="{FF2B5EF4-FFF2-40B4-BE49-F238E27FC236}">
                <a16:creationId xmlns:a16="http://schemas.microsoft.com/office/drawing/2014/main" id="{424CD05A-55C7-BA92-A5E2-8D75B2D5562C}"/>
              </a:ext>
            </a:extLst>
          </p:cNvPr>
          <p:cNvPicPr>
            <a:picLocks noChangeAspect="1"/>
          </p:cNvPicPr>
          <p:nvPr/>
        </p:nvPicPr>
        <p:blipFill>
          <a:blip r:embed="rId4"/>
          <a:stretch>
            <a:fillRect/>
          </a:stretch>
        </p:blipFill>
        <p:spPr>
          <a:xfrm>
            <a:off x="10744200" y="5600662"/>
            <a:ext cx="1200318" cy="533474"/>
          </a:xfrm>
          <a:prstGeom prst="rect">
            <a:avLst/>
          </a:prstGeom>
        </p:spPr>
      </p:pic>
      <p:pic>
        <p:nvPicPr>
          <p:cNvPr id="12" name="Picture 11">
            <a:extLst>
              <a:ext uri="{FF2B5EF4-FFF2-40B4-BE49-F238E27FC236}">
                <a16:creationId xmlns:a16="http://schemas.microsoft.com/office/drawing/2014/main" id="{C9886E8D-6801-DDF5-E8CF-20457603A882}"/>
              </a:ext>
            </a:extLst>
          </p:cNvPr>
          <p:cNvPicPr>
            <a:picLocks noChangeAspect="1"/>
          </p:cNvPicPr>
          <p:nvPr/>
        </p:nvPicPr>
        <p:blipFill>
          <a:blip r:embed="rId4"/>
          <a:stretch>
            <a:fillRect/>
          </a:stretch>
        </p:blipFill>
        <p:spPr>
          <a:xfrm>
            <a:off x="1295400" y="4380978"/>
            <a:ext cx="854583" cy="379814"/>
          </a:xfrm>
          <a:prstGeom prst="rect">
            <a:avLst/>
          </a:prstGeom>
        </p:spPr>
      </p:pic>
    </p:spTree>
    <p:extLst>
      <p:ext uri="{BB962C8B-B14F-4D97-AF65-F5344CB8AC3E}">
        <p14:creationId xmlns:p14="http://schemas.microsoft.com/office/powerpoint/2010/main" val="69182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623170" y="136524"/>
            <a:ext cx="10972800" cy="715962"/>
          </a:xfrm>
        </p:spPr>
        <p:txBody>
          <a:bodyPr>
            <a:noAutofit/>
          </a:bodyPr>
          <a:lstStyle/>
          <a:p>
            <a:r>
              <a:rPr lang="en-GB" sz="3200" b="1" cap="all" dirty="0">
                <a:solidFill>
                  <a:schemeClr val="tx2">
                    <a:lumMod val="75000"/>
                  </a:schemeClr>
                </a:solidFill>
              </a:rPr>
              <a:t>Cutting capex programmes would be short-sighted </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14</a:t>
            </a:fld>
            <a:endParaRPr lang="en-US"/>
          </a:p>
        </p:txBody>
      </p:sp>
      <p:sp>
        <p:nvSpPr>
          <p:cNvPr id="7" name="Content Placeholder 2">
            <a:extLst>
              <a:ext uri="{FF2B5EF4-FFF2-40B4-BE49-F238E27FC236}">
                <a16:creationId xmlns:a16="http://schemas.microsoft.com/office/drawing/2014/main" id="{D094EA49-444E-36CA-E6AD-4903D7AD918C}"/>
              </a:ext>
            </a:extLst>
          </p:cNvPr>
          <p:cNvSpPr>
            <a:spLocks noGrp="1"/>
          </p:cNvSpPr>
          <p:nvPr>
            <p:ph idx="1"/>
          </p:nvPr>
        </p:nvSpPr>
        <p:spPr>
          <a:xfrm>
            <a:off x="457200" y="1543824"/>
            <a:ext cx="6477000" cy="4323575"/>
          </a:xfrm>
        </p:spPr>
        <p:txBody>
          <a:bodyPr>
            <a:normAutofit/>
          </a:bodyPr>
          <a:lstStyle/>
          <a:p>
            <a:pPr marL="0" indent="0">
              <a:buNone/>
            </a:pPr>
            <a:r>
              <a:rPr lang="en-GB" sz="2400" dirty="0"/>
              <a:t>We need to come out of a crisis stronger, more resilient and better prepared for similar future shocks. </a:t>
            </a:r>
          </a:p>
          <a:p>
            <a:pPr marL="0" indent="0">
              <a:buNone/>
            </a:pPr>
            <a:r>
              <a:rPr lang="en-GB" sz="2400" dirty="0"/>
              <a:t>A structured review of the investment programmes needs to look at reprioritizing and potentially streamlining investments to make sure that sufficient resources are available where they are really needed. </a:t>
            </a:r>
          </a:p>
          <a:p>
            <a:pPr marL="0" indent="0">
              <a:buNone/>
            </a:pPr>
            <a:endParaRPr lang="en-GB" sz="1800" i="1" dirty="0"/>
          </a:p>
          <a:p>
            <a:pPr marL="0" indent="0">
              <a:buNone/>
            </a:pPr>
            <a:r>
              <a:rPr lang="en-GB" sz="2000" i="1" dirty="0"/>
              <a:t>Check             blog on “Is it time to ‘invest’ or ‘divest’”?</a:t>
            </a:r>
          </a:p>
          <a:p>
            <a:pPr marL="0" indent="0">
              <a:buNone/>
            </a:pPr>
            <a:endParaRPr lang="en-GB" sz="2400" dirty="0"/>
          </a:p>
        </p:txBody>
      </p:sp>
      <p:pic>
        <p:nvPicPr>
          <p:cNvPr id="5" name="Picture 4">
            <a:extLst>
              <a:ext uri="{FF2B5EF4-FFF2-40B4-BE49-F238E27FC236}">
                <a16:creationId xmlns:a16="http://schemas.microsoft.com/office/drawing/2014/main" id="{C45A92F7-DB1F-0016-1F9B-EB387C6D3BF6}"/>
              </a:ext>
            </a:extLst>
          </p:cNvPr>
          <p:cNvPicPr>
            <a:picLocks noChangeAspect="1"/>
          </p:cNvPicPr>
          <p:nvPr/>
        </p:nvPicPr>
        <p:blipFill>
          <a:blip r:embed="rId3"/>
          <a:stretch>
            <a:fillRect/>
          </a:stretch>
        </p:blipFill>
        <p:spPr>
          <a:xfrm>
            <a:off x="1291309" y="4959414"/>
            <a:ext cx="854583" cy="379814"/>
          </a:xfrm>
          <a:prstGeom prst="rect">
            <a:avLst/>
          </a:prstGeom>
        </p:spPr>
      </p:pic>
      <p:pic>
        <p:nvPicPr>
          <p:cNvPr id="10" name="Picture 9">
            <a:extLst>
              <a:ext uri="{FF2B5EF4-FFF2-40B4-BE49-F238E27FC236}">
                <a16:creationId xmlns:a16="http://schemas.microsoft.com/office/drawing/2014/main" id="{D8B4BC8D-B668-3C59-46C0-DE16CB429EAB}"/>
              </a:ext>
            </a:extLst>
          </p:cNvPr>
          <p:cNvPicPr>
            <a:picLocks noChangeAspect="1"/>
          </p:cNvPicPr>
          <p:nvPr/>
        </p:nvPicPr>
        <p:blipFill>
          <a:blip r:embed="rId3"/>
          <a:stretch>
            <a:fillRect/>
          </a:stretch>
        </p:blipFill>
        <p:spPr>
          <a:xfrm>
            <a:off x="10744200" y="5679996"/>
            <a:ext cx="1200318" cy="533474"/>
          </a:xfrm>
          <a:prstGeom prst="rect">
            <a:avLst/>
          </a:prstGeom>
        </p:spPr>
      </p:pic>
      <p:pic>
        <p:nvPicPr>
          <p:cNvPr id="11" name="Picture 10" descr="A close up of a compass&#10;&#10;Description automatically generated with medium confidence">
            <a:extLst>
              <a:ext uri="{FF2B5EF4-FFF2-40B4-BE49-F238E27FC236}">
                <a16:creationId xmlns:a16="http://schemas.microsoft.com/office/drawing/2014/main" id="{38FB9BAD-B009-4F7A-385E-5C2D89601B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2818" y="1763395"/>
            <a:ext cx="4713152" cy="3331210"/>
          </a:xfrm>
          <a:prstGeom prst="rect">
            <a:avLst/>
          </a:prstGeom>
          <a:noFill/>
          <a:ln>
            <a:noFill/>
          </a:ln>
        </p:spPr>
      </p:pic>
    </p:spTree>
    <p:extLst>
      <p:ext uri="{BB962C8B-B14F-4D97-AF65-F5344CB8AC3E}">
        <p14:creationId xmlns:p14="http://schemas.microsoft.com/office/powerpoint/2010/main" val="408783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622126" y="136524"/>
            <a:ext cx="10972800" cy="715962"/>
          </a:xfrm>
        </p:spPr>
        <p:txBody>
          <a:bodyPr>
            <a:noAutofit/>
          </a:bodyPr>
          <a:lstStyle/>
          <a:p>
            <a:r>
              <a:rPr lang="en-GB" sz="3200" b="1" cap="all" dirty="0">
                <a:solidFill>
                  <a:schemeClr val="tx2">
                    <a:lumMod val="75000"/>
                  </a:schemeClr>
                </a:solidFill>
              </a:rPr>
              <a:t>Framework for assessing the investment programme during crises</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15</a:t>
            </a:fld>
            <a:endParaRPr lang="en-US"/>
          </a:p>
        </p:txBody>
      </p:sp>
      <p:sp>
        <p:nvSpPr>
          <p:cNvPr id="7" name="Content Placeholder 2">
            <a:extLst>
              <a:ext uri="{FF2B5EF4-FFF2-40B4-BE49-F238E27FC236}">
                <a16:creationId xmlns:a16="http://schemas.microsoft.com/office/drawing/2014/main" id="{D094EA49-444E-36CA-E6AD-4903D7AD918C}"/>
              </a:ext>
            </a:extLst>
          </p:cNvPr>
          <p:cNvSpPr>
            <a:spLocks noGrp="1"/>
          </p:cNvSpPr>
          <p:nvPr>
            <p:ph idx="1"/>
          </p:nvPr>
        </p:nvSpPr>
        <p:spPr>
          <a:xfrm>
            <a:off x="5862181" y="1158244"/>
            <a:ext cx="5410200" cy="4906963"/>
          </a:xfrm>
        </p:spPr>
        <p:txBody>
          <a:bodyPr>
            <a:normAutofit fontScale="92500"/>
          </a:bodyPr>
          <a:lstStyle/>
          <a:p>
            <a:pPr marL="0" indent="0">
              <a:buNone/>
            </a:pPr>
            <a:r>
              <a:rPr lang="en-GB" sz="2400" dirty="0"/>
              <a:t>Assessment of the situation before the crisis:</a:t>
            </a:r>
          </a:p>
          <a:p>
            <a:r>
              <a:rPr lang="en-GB" sz="2400" dirty="0"/>
              <a:t>What were the most constraining issues negatively affecting our performance before the crisis?</a:t>
            </a:r>
          </a:p>
          <a:p>
            <a:r>
              <a:rPr lang="en-GB" sz="2400" dirty="0"/>
              <a:t>Are these issues still valid or have they been completely eliminated by the current situation?</a:t>
            </a:r>
          </a:p>
          <a:p>
            <a:r>
              <a:rPr lang="en-GB" sz="2400" dirty="0"/>
              <a:t>What will happen if the recovery is more optimistic or pessimistic than the current scenarios?</a:t>
            </a:r>
          </a:p>
          <a:p>
            <a:r>
              <a:rPr lang="en-GB" sz="2400" dirty="0"/>
              <a:t>Which projects are absolute musts in terms of solving these issues?</a:t>
            </a:r>
          </a:p>
          <a:p>
            <a:endParaRPr lang="bg-BG" sz="2400" dirty="0"/>
          </a:p>
        </p:txBody>
      </p:sp>
      <p:pic>
        <p:nvPicPr>
          <p:cNvPr id="8" name="Picture 7">
            <a:extLst>
              <a:ext uri="{FF2B5EF4-FFF2-40B4-BE49-F238E27FC236}">
                <a16:creationId xmlns:a16="http://schemas.microsoft.com/office/drawing/2014/main" id="{C8A77CE1-9897-BF57-7B31-398F1F19B5E1}"/>
              </a:ext>
            </a:extLst>
          </p:cNvPr>
          <p:cNvPicPr>
            <a:picLocks noChangeAspect="1"/>
          </p:cNvPicPr>
          <p:nvPr/>
        </p:nvPicPr>
        <p:blipFill>
          <a:blip r:embed="rId3"/>
          <a:stretch>
            <a:fillRect/>
          </a:stretch>
        </p:blipFill>
        <p:spPr>
          <a:xfrm>
            <a:off x="10824669" y="5544673"/>
            <a:ext cx="1200318" cy="533474"/>
          </a:xfrm>
          <a:prstGeom prst="rect">
            <a:avLst/>
          </a:prstGeom>
        </p:spPr>
      </p:pic>
      <p:pic>
        <p:nvPicPr>
          <p:cNvPr id="3" name="Picture 2">
            <a:extLst>
              <a:ext uri="{FF2B5EF4-FFF2-40B4-BE49-F238E27FC236}">
                <a16:creationId xmlns:a16="http://schemas.microsoft.com/office/drawing/2014/main" id="{0EFF47DB-5682-DC96-3BD5-7F4A0565B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1414417"/>
            <a:ext cx="5166987" cy="4130256"/>
          </a:xfrm>
          <a:prstGeom prst="rect">
            <a:avLst/>
          </a:prstGeom>
        </p:spPr>
      </p:pic>
    </p:spTree>
    <p:extLst>
      <p:ext uri="{BB962C8B-B14F-4D97-AF65-F5344CB8AC3E}">
        <p14:creationId xmlns:p14="http://schemas.microsoft.com/office/powerpoint/2010/main" val="299902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533400" y="153225"/>
            <a:ext cx="10972800" cy="715962"/>
          </a:xfrm>
        </p:spPr>
        <p:txBody>
          <a:bodyPr>
            <a:noAutofit/>
          </a:bodyPr>
          <a:lstStyle/>
          <a:p>
            <a:r>
              <a:rPr lang="en-GB" sz="3200" b="1" cap="all" dirty="0">
                <a:solidFill>
                  <a:schemeClr val="tx2">
                    <a:lumMod val="75000"/>
                  </a:schemeClr>
                </a:solidFill>
              </a:rPr>
              <a:t>Review the programme elements against the following criteria</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16</a:t>
            </a:fld>
            <a:endParaRPr lang="en-US"/>
          </a:p>
        </p:txBody>
      </p:sp>
      <p:sp>
        <p:nvSpPr>
          <p:cNvPr id="7" name="Content Placeholder 2">
            <a:extLst>
              <a:ext uri="{FF2B5EF4-FFF2-40B4-BE49-F238E27FC236}">
                <a16:creationId xmlns:a16="http://schemas.microsoft.com/office/drawing/2014/main" id="{D094EA49-444E-36CA-E6AD-4903D7AD918C}"/>
              </a:ext>
            </a:extLst>
          </p:cNvPr>
          <p:cNvSpPr>
            <a:spLocks noGrp="1"/>
          </p:cNvSpPr>
          <p:nvPr>
            <p:ph idx="1"/>
          </p:nvPr>
        </p:nvSpPr>
        <p:spPr>
          <a:xfrm>
            <a:off x="609600" y="1219201"/>
            <a:ext cx="10820400" cy="4906963"/>
          </a:xfrm>
        </p:spPr>
        <p:txBody>
          <a:bodyPr>
            <a:normAutofit fontScale="85000" lnSpcReduction="10000"/>
          </a:bodyPr>
          <a:lstStyle/>
          <a:p>
            <a:pPr marL="0" indent="0">
              <a:buNone/>
            </a:pPr>
            <a:endParaRPr lang="en-GB" sz="2400" dirty="0"/>
          </a:p>
          <a:p>
            <a:r>
              <a:rPr lang="en-GB" sz="2400" dirty="0"/>
              <a:t>Will the investment help my staff to be more flexible?</a:t>
            </a:r>
          </a:p>
          <a:p>
            <a:r>
              <a:rPr lang="en-GB" sz="2400" dirty="0"/>
              <a:t>Is the investment aligned with the EAAS vision?</a:t>
            </a:r>
          </a:p>
          <a:p>
            <a:r>
              <a:rPr lang="en-GB" sz="2400" dirty="0"/>
              <a:t>Is the investment needed for sustainability?</a:t>
            </a:r>
          </a:p>
          <a:p>
            <a:r>
              <a:rPr lang="en-GB" sz="2400" dirty="0"/>
              <a:t>Is the investment needed for compliance with Regulation?</a:t>
            </a:r>
          </a:p>
          <a:p>
            <a:r>
              <a:rPr lang="en-GB" sz="2400" dirty="0"/>
              <a:t>Is the investment still needed for performance improvements (</a:t>
            </a:r>
            <a:r>
              <a:rPr lang="en-GB" sz="2400" dirty="0" err="1"/>
              <a:t>ie</a:t>
            </a:r>
            <a:r>
              <a:rPr lang="en-GB" sz="2400" dirty="0"/>
              <a:t> to support increased safety, capacity, efficiency etc) in light of the current situation?</a:t>
            </a:r>
          </a:p>
          <a:p>
            <a:r>
              <a:rPr lang="en-GB" sz="2400" dirty="0"/>
              <a:t>What will happen to our performance if the project is delayed/cancelled and the traffic recovers?</a:t>
            </a:r>
          </a:p>
          <a:p>
            <a:r>
              <a:rPr lang="en-GB" sz="2400" dirty="0"/>
              <a:t>Which other projects will be impacted by delaying/cancelling the project and how?</a:t>
            </a:r>
          </a:p>
          <a:p>
            <a:r>
              <a:rPr lang="en-GB" sz="2400" dirty="0"/>
              <a:t>Is the technology aligned with the future vision and will it contribute to improving resilience, scalability and sustainability? What other alternatives do we have?</a:t>
            </a:r>
          </a:p>
          <a:p>
            <a:r>
              <a:rPr lang="en-GB" sz="2400" dirty="0"/>
              <a:t>Is the technology still financially viable?</a:t>
            </a:r>
          </a:p>
          <a:p>
            <a:r>
              <a:rPr lang="en-GB" sz="2400" dirty="0"/>
              <a:t>Do we need additional investments to improve our resilience against future shocks?</a:t>
            </a:r>
          </a:p>
          <a:p>
            <a:endParaRPr lang="bg-BG" sz="2400" dirty="0"/>
          </a:p>
        </p:txBody>
      </p:sp>
    </p:spTree>
    <p:extLst>
      <p:ext uri="{BB962C8B-B14F-4D97-AF65-F5344CB8AC3E}">
        <p14:creationId xmlns:p14="http://schemas.microsoft.com/office/powerpoint/2010/main" val="14195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a:xfrm>
            <a:off x="623170" y="136524"/>
            <a:ext cx="10972800" cy="715962"/>
          </a:xfrm>
        </p:spPr>
        <p:txBody>
          <a:bodyPr>
            <a:noAutofit/>
          </a:bodyPr>
          <a:lstStyle/>
          <a:p>
            <a:r>
              <a:rPr lang="en-GB" sz="3200" b="1" cap="all" dirty="0">
                <a:solidFill>
                  <a:schemeClr val="tx2">
                    <a:lumMod val="75000"/>
                  </a:schemeClr>
                </a:solidFill>
              </a:rPr>
              <a:t>The crises should be seen as an opportunity</a:t>
            </a:r>
            <a:endParaRPr lang="en-US" sz="3200" cap="all"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17</a:t>
            </a:fld>
            <a:endParaRPr lang="en-US"/>
          </a:p>
        </p:txBody>
      </p:sp>
      <p:sp>
        <p:nvSpPr>
          <p:cNvPr id="7" name="Content Placeholder 2">
            <a:extLst>
              <a:ext uri="{FF2B5EF4-FFF2-40B4-BE49-F238E27FC236}">
                <a16:creationId xmlns:a16="http://schemas.microsoft.com/office/drawing/2014/main" id="{D094EA49-444E-36CA-E6AD-4903D7AD918C}"/>
              </a:ext>
            </a:extLst>
          </p:cNvPr>
          <p:cNvSpPr>
            <a:spLocks noGrp="1"/>
          </p:cNvSpPr>
          <p:nvPr>
            <p:ph idx="1"/>
          </p:nvPr>
        </p:nvSpPr>
        <p:spPr>
          <a:xfrm>
            <a:off x="457200" y="1543824"/>
            <a:ext cx="4038600" cy="4323575"/>
          </a:xfrm>
        </p:spPr>
        <p:txBody>
          <a:bodyPr>
            <a:normAutofit fontScale="92500"/>
          </a:bodyPr>
          <a:lstStyle/>
          <a:p>
            <a:r>
              <a:rPr lang="en-GB" sz="2400" dirty="0"/>
              <a:t>We should not repeat the mistakes of the past</a:t>
            </a:r>
          </a:p>
          <a:p>
            <a:r>
              <a:rPr lang="en-GB" sz="2400" dirty="0"/>
              <a:t>Do not think short-term, what will happen if the development is much more optimistic or pessimistic?</a:t>
            </a:r>
          </a:p>
          <a:p>
            <a:r>
              <a:rPr lang="en-GB" sz="2400" dirty="0"/>
              <a:t>Keep human factor at the centre of the strategy to become more resilient</a:t>
            </a:r>
          </a:p>
          <a:p>
            <a:pPr marL="0" indent="0">
              <a:buNone/>
            </a:pPr>
            <a:endParaRPr lang="en-GB" sz="2400" dirty="0"/>
          </a:p>
        </p:txBody>
      </p:sp>
      <p:pic>
        <p:nvPicPr>
          <p:cNvPr id="10" name="Picture 9">
            <a:extLst>
              <a:ext uri="{FF2B5EF4-FFF2-40B4-BE49-F238E27FC236}">
                <a16:creationId xmlns:a16="http://schemas.microsoft.com/office/drawing/2014/main" id="{424CD05A-55C7-BA92-A5E2-8D75B2D5562C}"/>
              </a:ext>
            </a:extLst>
          </p:cNvPr>
          <p:cNvPicPr>
            <a:picLocks noChangeAspect="1"/>
          </p:cNvPicPr>
          <p:nvPr/>
        </p:nvPicPr>
        <p:blipFill>
          <a:blip r:embed="rId3"/>
          <a:stretch>
            <a:fillRect/>
          </a:stretch>
        </p:blipFill>
        <p:spPr>
          <a:xfrm>
            <a:off x="10744200" y="5679996"/>
            <a:ext cx="1200318" cy="533474"/>
          </a:xfrm>
          <a:prstGeom prst="rect">
            <a:avLst/>
          </a:prstGeom>
        </p:spPr>
      </p:pic>
      <p:pic>
        <p:nvPicPr>
          <p:cNvPr id="8" name="Picture 7">
            <a:extLst>
              <a:ext uri="{FF2B5EF4-FFF2-40B4-BE49-F238E27FC236}">
                <a16:creationId xmlns:a16="http://schemas.microsoft.com/office/drawing/2014/main" id="{31510C33-B7CC-6443-FFC4-F9C9922C9D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2868" y="1465495"/>
            <a:ext cx="5760720" cy="4071620"/>
          </a:xfrm>
          <a:prstGeom prst="rect">
            <a:avLst/>
          </a:prstGeom>
          <a:noFill/>
          <a:ln>
            <a:noFill/>
          </a:ln>
        </p:spPr>
      </p:pic>
    </p:spTree>
    <p:extLst>
      <p:ext uri="{BB962C8B-B14F-4D97-AF65-F5344CB8AC3E}">
        <p14:creationId xmlns:p14="http://schemas.microsoft.com/office/powerpoint/2010/main" val="97043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6819C8-5021-1711-CAB3-DEB8B942A91B}"/>
              </a:ext>
            </a:extLst>
          </p:cNvPr>
          <p:cNvSpPr txBox="1">
            <a:spLocks noGrp="1"/>
          </p:cNvSpPr>
          <p:nvPr>
            <p:ph type="title"/>
          </p:nvPr>
        </p:nvSpPr>
        <p:spPr>
          <a:prstGeom prst="rect">
            <a:avLst/>
          </a:prstGeom>
        </p:spPr>
        <p:txBody>
          <a:bodyPr vert="horz" lIns="91440" tIns="45720" rIns="91440" bIns="45720" rtlCol="0" anchor="ctr">
            <a:normAutofit/>
          </a:bodyPr>
          <a:lstStyle/>
          <a:p>
            <a:pPr marL="896938" indent="-896938" algn="r">
              <a:spcBef>
                <a:spcPct val="0"/>
              </a:spcBef>
            </a:pPr>
            <a:r>
              <a:rPr lang="en-GB" sz="4000" b="1" dirty="0">
                <a:solidFill>
                  <a:schemeClr val="tx2"/>
                </a:solidFill>
                <a:latin typeface="Trebuchet MS" pitchFamily="34" charset="0"/>
                <a:ea typeface="+mj-ea"/>
                <a:cs typeface="Arial" panose="020B0604020202020204" pitchFamily="34" charset="0"/>
              </a:rPr>
              <a:t>CONCLUSION</a:t>
            </a:r>
            <a:endParaRPr lang="en-US" sz="4000" b="1" dirty="0">
              <a:solidFill>
                <a:schemeClr val="tx2"/>
              </a:solidFill>
              <a:latin typeface="Trebuchet MS"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F35A63CE-9AA6-29E2-E2F1-FC6D33057F98}"/>
              </a:ext>
            </a:extLst>
          </p:cNvPr>
          <p:cNvSpPr>
            <a:spLocks noGrp="1"/>
          </p:cNvSpPr>
          <p:nvPr>
            <p:ph idx="1"/>
          </p:nvPr>
        </p:nvSpPr>
        <p:spPr>
          <a:xfrm>
            <a:off x="457200" y="1219201"/>
            <a:ext cx="6855128" cy="4906963"/>
          </a:xfrm>
        </p:spPr>
        <p:txBody>
          <a:bodyPr>
            <a:normAutofit/>
          </a:bodyPr>
          <a:lstStyle/>
          <a:p>
            <a:r>
              <a:rPr lang="en-GB" sz="2400" dirty="0"/>
              <a:t>Performance conditions in ATM are always challenging</a:t>
            </a:r>
            <a:endParaRPr lang="en-US" sz="2400" dirty="0"/>
          </a:p>
          <a:p>
            <a:r>
              <a:rPr lang="en-US" sz="2400" dirty="0"/>
              <a:t>ATCOs are responsible for the lives of thousands of people</a:t>
            </a:r>
          </a:p>
          <a:p>
            <a:r>
              <a:rPr lang="en-US" sz="2400" dirty="0"/>
              <a:t>The margin of error is </a:t>
            </a:r>
            <a:r>
              <a:rPr lang="en-US" sz="2400" b="1" dirty="0"/>
              <a:t>zero</a:t>
            </a:r>
          </a:p>
          <a:p>
            <a:r>
              <a:rPr lang="en-GB" sz="2400" dirty="0"/>
              <a:t>Safety buffer</a:t>
            </a:r>
          </a:p>
          <a:p>
            <a:r>
              <a:rPr lang="en-US" sz="2400" dirty="0"/>
              <a:t>Humans are the very centre of the resilient ATM system</a:t>
            </a:r>
            <a:endParaRPr lang="bg-BG" sz="2400" dirty="0"/>
          </a:p>
          <a:p>
            <a:r>
              <a:rPr lang="en-US" sz="2400" dirty="0"/>
              <a:t>“…</a:t>
            </a:r>
            <a:r>
              <a:rPr lang="en-GB" sz="2400" dirty="0"/>
              <a:t>well-coordinated operations and actions of human operators are essential to maintain resilience in the complex ATM system.”</a:t>
            </a:r>
            <a:endParaRPr lang="bg-BG" sz="2400" dirty="0"/>
          </a:p>
        </p:txBody>
      </p:sp>
      <p:sp>
        <p:nvSpPr>
          <p:cNvPr id="6" name="Footer Placeholder 4">
            <a:extLst>
              <a:ext uri="{FF2B5EF4-FFF2-40B4-BE49-F238E27FC236}">
                <a16:creationId xmlns:a16="http://schemas.microsoft.com/office/drawing/2014/main" id="{C825D49E-AED2-C258-DF30-279D2FF4467E}"/>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5" name="Slide Number Placeholder 4">
            <a:extLst>
              <a:ext uri="{FF2B5EF4-FFF2-40B4-BE49-F238E27FC236}">
                <a16:creationId xmlns:a16="http://schemas.microsoft.com/office/drawing/2014/main" id="{DBFE4236-F481-7B60-F964-10330A29F32E}"/>
              </a:ext>
            </a:extLst>
          </p:cNvPr>
          <p:cNvSpPr>
            <a:spLocks noGrp="1"/>
          </p:cNvSpPr>
          <p:nvPr>
            <p:ph type="sldNum" sz="quarter" idx="12"/>
          </p:nvPr>
        </p:nvSpPr>
        <p:spPr/>
        <p:txBody>
          <a:bodyPr/>
          <a:lstStyle/>
          <a:p>
            <a:fld id="{D3CB352F-6CE0-4AFA-879D-83D121FCB0A0}" type="slidenum">
              <a:rPr lang="en-US" smtClean="0"/>
              <a:pPr/>
              <a:t>18</a:t>
            </a:fld>
            <a:endParaRPr lang="en-US" dirty="0"/>
          </a:p>
        </p:txBody>
      </p:sp>
      <p:pic>
        <p:nvPicPr>
          <p:cNvPr id="7" name="Picture 6" descr="A picture containing text, device&#10;&#10;Description automatically generated">
            <a:extLst>
              <a:ext uri="{FF2B5EF4-FFF2-40B4-BE49-F238E27FC236}">
                <a16:creationId xmlns:a16="http://schemas.microsoft.com/office/drawing/2014/main" id="{C6EF67B4-7206-BBC7-F036-32E955DB1066}"/>
              </a:ext>
            </a:extLst>
          </p:cNvPr>
          <p:cNvPicPr>
            <a:picLocks noChangeAspect="1"/>
          </p:cNvPicPr>
          <p:nvPr/>
        </p:nvPicPr>
        <p:blipFill>
          <a:blip r:embed="rId4"/>
          <a:stretch>
            <a:fillRect/>
          </a:stretch>
        </p:blipFill>
        <p:spPr>
          <a:xfrm>
            <a:off x="7070435" y="1176928"/>
            <a:ext cx="3326554" cy="2418818"/>
          </a:xfrm>
          <a:prstGeom prst="rect">
            <a:avLst/>
          </a:prstGeom>
        </p:spPr>
      </p:pic>
      <p:grpSp>
        <p:nvGrpSpPr>
          <p:cNvPr id="8" name="Group 7">
            <a:extLst>
              <a:ext uri="{FF2B5EF4-FFF2-40B4-BE49-F238E27FC236}">
                <a16:creationId xmlns:a16="http://schemas.microsoft.com/office/drawing/2014/main" id="{74166692-697D-0F5B-E0E7-E5B8D0D1E271}"/>
              </a:ext>
            </a:extLst>
          </p:cNvPr>
          <p:cNvGrpSpPr/>
          <p:nvPr/>
        </p:nvGrpSpPr>
        <p:grpSpPr>
          <a:xfrm>
            <a:off x="7391400" y="3634563"/>
            <a:ext cx="4520702" cy="2613837"/>
            <a:chOff x="-396044" y="0"/>
            <a:chExt cx="3680264" cy="2071934"/>
          </a:xfrm>
        </p:grpSpPr>
        <p:sp>
          <p:nvSpPr>
            <p:cNvPr id="9" name="Oval 8">
              <a:extLst>
                <a:ext uri="{FF2B5EF4-FFF2-40B4-BE49-F238E27FC236}">
                  <a16:creationId xmlns:a16="http://schemas.microsoft.com/office/drawing/2014/main" id="{2AA2FA6A-12DB-40FF-8A78-919C5804730B}"/>
                </a:ext>
              </a:extLst>
            </p:cNvPr>
            <p:cNvSpPr/>
            <p:nvPr/>
          </p:nvSpPr>
          <p:spPr>
            <a:xfrm>
              <a:off x="-396044" y="275450"/>
              <a:ext cx="1222830" cy="11915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dirty="0">
                  <a:effectLst/>
                  <a:latin typeface="Times New Roman" panose="02020603050405020304" pitchFamily="18" charset="0"/>
                  <a:ea typeface="Times New Roman" panose="02020603050405020304" pitchFamily="18" charset="0"/>
                </a:rPr>
                <a:t>Traffic</a:t>
              </a:r>
              <a:endParaRPr lang="bg-BG"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DC4B695D-9D3E-27C7-9096-24A72807D139}"/>
                </a:ext>
              </a:extLst>
            </p:cNvPr>
            <p:cNvSpPr/>
            <p:nvPr/>
          </p:nvSpPr>
          <p:spPr>
            <a:xfrm>
              <a:off x="1587159" y="222250"/>
              <a:ext cx="775677" cy="6489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en-US" sz="1400" dirty="0">
                  <a:effectLst/>
                  <a:latin typeface="Times New Roman" panose="02020603050405020304" pitchFamily="18" charset="0"/>
                  <a:ea typeface="Times New Roman" panose="02020603050405020304" pitchFamily="18" charset="0"/>
                </a:rPr>
                <a:t>ATCOs</a:t>
              </a:r>
              <a:endParaRPr lang="bg-BG" sz="14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B3D4014C-C811-9E14-0FD6-3BFD6A286E20}"/>
                </a:ext>
              </a:extLst>
            </p:cNvPr>
            <p:cNvSpPr/>
            <p:nvPr/>
          </p:nvSpPr>
          <p:spPr>
            <a:xfrm rot="20433965">
              <a:off x="2387600" y="0"/>
              <a:ext cx="589915" cy="641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dirty="0">
                  <a:effectLst/>
                  <a:latin typeface="Times New Roman" panose="02020603050405020304" pitchFamily="18" charset="0"/>
                  <a:ea typeface="Times New Roman" panose="02020603050405020304" pitchFamily="18" charset="0"/>
                </a:rPr>
                <a:t>Tech</a:t>
              </a:r>
              <a:endParaRPr lang="bg-BG"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C92AB51A-81E8-2418-E7D6-C68A659050EF}"/>
                </a:ext>
              </a:extLst>
            </p:cNvPr>
            <p:cNvSpPr/>
            <p:nvPr/>
          </p:nvSpPr>
          <p:spPr>
            <a:xfrm rot="20402235">
              <a:off x="44450" y="1054100"/>
              <a:ext cx="3239770" cy="2667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en-US" sz="2400" b="1" dirty="0">
                  <a:effectLst/>
                  <a:latin typeface="Times New Roman" panose="02020603050405020304" pitchFamily="18" charset="0"/>
                  <a:ea typeface="Times New Roman" panose="02020603050405020304" pitchFamily="18" charset="0"/>
                </a:rPr>
                <a:t>Safety</a:t>
              </a:r>
              <a:endParaRPr lang="bg-BG" sz="2400" dirty="0">
                <a:effectLst/>
                <a:latin typeface="Times New Roman" panose="02020603050405020304" pitchFamily="18" charset="0"/>
                <a:ea typeface="Times New Roman" panose="02020603050405020304" pitchFamily="18" charset="0"/>
              </a:endParaRPr>
            </a:p>
          </p:txBody>
        </p:sp>
        <p:sp>
          <p:nvSpPr>
            <p:cNvPr id="13" name="Isosceles Triangle 12">
              <a:extLst>
                <a:ext uri="{FF2B5EF4-FFF2-40B4-BE49-F238E27FC236}">
                  <a16:creationId xmlns:a16="http://schemas.microsoft.com/office/drawing/2014/main" id="{26F56905-2B21-BBE5-AD3D-78243A85D28A}"/>
                </a:ext>
              </a:extLst>
            </p:cNvPr>
            <p:cNvSpPr/>
            <p:nvPr/>
          </p:nvSpPr>
          <p:spPr>
            <a:xfrm>
              <a:off x="857250" y="1314450"/>
              <a:ext cx="1714346" cy="7574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bg-BG" dirty="0"/>
            </a:p>
          </p:txBody>
        </p:sp>
      </p:grpSp>
    </p:spTree>
    <p:extLst>
      <p:ext uri="{BB962C8B-B14F-4D97-AF65-F5344CB8AC3E}">
        <p14:creationId xmlns:p14="http://schemas.microsoft.com/office/powerpoint/2010/main" val="1397118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5791200" y="0"/>
            <a:ext cx="4876800" cy="6858000"/>
            <a:chOff x="0" y="0"/>
            <a:chExt cx="4876800" cy="6858000"/>
          </a:xfrm>
        </p:grpSpPr>
        <p:sp>
          <p:nvSpPr>
            <p:cNvPr id="10" name="Flowchart: Data 9"/>
            <p:cNvSpPr/>
            <p:nvPr/>
          </p:nvSpPr>
          <p:spPr>
            <a:xfrm>
              <a:off x="0" y="0"/>
              <a:ext cx="4876800" cy="6858000"/>
            </a:xfrm>
            <a:prstGeom prst="flowChartInputOutput">
              <a:avLst/>
            </a:prstGeom>
            <a:gradFill flip="none" rotWithShape="1">
              <a:gsLst>
                <a:gs pos="50000">
                  <a:schemeClr val="tx2">
                    <a:shade val="67500"/>
                    <a:satMod val="115000"/>
                    <a:alpha val="80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t"/>
            <a:lstStyle/>
            <a:p>
              <a:pPr algn="ctr">
                <a:tabLst>
                  <a:tab pos="13716000" algn="l"/>
                </a:tabLst>
              </a:pPr>
              <a:endParaRPr lang="en-US" sz="2400" dirty="0">
                <a:latin typeface="Trebuchet MS" pitchFamily="34" charset="0"/>
              </a:endParaRPr>
            </a:p>
          </p:txBody>
        </p:sp>
        <p:sp>
          <p:nvSpPr>
            <p:cNvPr id="12" name="TextBox 11"/>
            <p:cNvSpPr txBox="1"/>
            <p:nvPr/>
          </p:nvSpPr>
          <p:spPr>
            <a:xfrm>
              <a:off x="533400" y="2397948"/>
              <a:ext cx="3962400" cy="1569660"/>
            </a:xfrm>
            <a:prstGeom prst="rect">
              <a:avLst/>
            </a:prstGeom>
            <a:noFill/>
          </p:spPr>
          <p:txBody>
            <a:bodyPr wrap="square" rtlCol="0">
              <a:spAutoFit/>
            </a:bodyPr>
            <a:lstStyle/>
            <a:p>
              <a:pPr algn="ctr"/>
              <a:r>
                <a:rPr lang="en-GB" sz="3200" dirty="0">
                  <a:solidFill>
                    <a:schemeClr val="bg1"/>
                  </a:solidFill>
                  <a:effectLst>
                    <a:outerShdw blurRad="38100" dist="38100" dir="2700000" algn="tl">
                      <a:srgbClr val="000000">
                        <a:alpha val="43137"/>
                      </a:srgbClr>
                    </a:outerShdw>
                  </a:effectLst>
                  <a:latin typeface="Trebuchet MS" pitchFamily="34" charset="0"/>
                </a:rPr>
                <a:t>Questions?</a:t>
              </a:r>
            </a:p>
            <a:p>
              <a:pPr algn="ctr"/>
              <a:endParaRPr lang="en-GB" sz="3200" dirty="0">
                <a:solidFill>
                  <a:schemeClr val="bg1"/>
                </a:solidFill>
                <a:effectLst>
                  <a:outerShdw blurRad="38100" dist="38100" dir="2700000" algn="tl">
                    <a:srgbClr val="000000">
                      <a:alpha val="43137"/>
                    </a:srgbClr>
                  </a:outerShdw>
                </a:effectLst>
                <a:latin typeface="Trebuchet MS" pitchFamily="34" charset="0"/>
              </a:endParaRPr>
            </a:p>
            <a:p>
              <a:pPr algn="ctr"/>
              <a:endParaRPr lang="en-GB" sz="3200" dirty="0">
                <a:solidFill>
                  <a:schemeClr val="bg1"/>
                </a:solidFill>
                <a:effectLst>
                  <a:outerShdw blurRad="38100" dist="38100" dir="2700000" algn="tl">
                    <a:srgbClr val="000000">
                      <a:alpha val="43137"/>
                    </a:srgbClr>
                  </a:outerShdw>
                </a:effectLst>
                <a:latin typeface="Trebuchet MS" pitchFamily="34" charset="0"/>
              </a:endParaRPr>
            </a:p>
          </p:txBody>
        </p:sp>
      </p:grpSp>
      <p:pic>
        <p:nvPicPr>
          <p:cNvPr id="7" name="Picture 6" descr="logotip color.png"/>
          <p:cNvPicPr>
            <a:picLocks noChangeAspect="1"/>
          </p:cNvPicPr>
          <p:nvPr/>
        </p:nvPicPr>
        <p:blipFill>
          <a:blip r:embed="rId3" cstate="screen"/>
          <a:stretch>
            <a:fillRect/>
          </a:stretch>
        </p:blipFill>
        <p:spPr>
          <a:xfrm>
            <a:off x="6858000" y="5943601"/>
            <a:ext cx="1981200" cy="651159"/>
          </a:xfrm>
          <a:prstGeom prst="rect">
            <a:avLst/>
          </a:prstGeom>
          <a:noFill/>
          <a:ln>
            <a:noFill/>
          </a:ln>
        </p:spPr>
      </p:pic>
      <p:sp>
        <p:nvSpPr>
          <p:cNvPr id="4" name="Slide Number Placeholder 3">
            <a:extLst>
              <a:ext uri="{FF2B5EF4-FFF2-40B4-BE49-F238E27FC236}">
                <a16:creationId xmlns:a16="http://schemas.microsoft.com/office/drawing/2014/main" id="{FC9DD8E8-306D-43E0-AF08-4FCA62D31E36}"/>
              </a:ext>
            </a:extLst>
          </p:cNvPr>
          <p:cNvSpPr>
            <a:spLocks noGrp="1"/>
          </p:cNvSpPr>
          <p:nvPr>
            <p:ph type="sldNum" sz="quarter" idx="12"/>
          </p:nvPr>
        </p:nvSpPr>
        <p:spPr/>
        <p:txBody>
          <a:bodyPr/>
          <a:lstStyle/>
          <a:p>
            <a:fld id="{D3CB352F-6CE0-4AFA-879D-83D121FCB0A0}" type="slidenum">
              <a:rPr lang="en-US" smtClean="0"/>
              <a:pPr/>
              <a:t>19</a:t>
            </a:fld>
            <a:endParaRPr lang="en-US" dirty="0"/>
          </a:p>
        </p:txBody>
      </p:sp>
      <p:sp>
        <p:nvSpPr>
          <p:cNvPr id="5" name="TextBox 4">
            <a:extLst>
              <a:ext uri="{FF2B5EF4-FFF2-40B4-BE49-F238E27FC236}">
                <a16:creationId xmlns:a16="http://schemas.microsoft.com/office/drawing/2014/main" id="{1FEE8CA9-CADE-4B7E-4847-F9463E5CDB7E}"/>
              </a:ext>
            </a:extLst>
          </p:cNvPr>
          <p:cNvSpPr txBox="1"/>
          <p:nvPr/>
        </p:nvSpPr>
        <p:spPr>
          <a:xfrm>
            <a:off x="226696" y="2397948"/>
            <a:ext cx="6097904" cy="584775"/>
          </a:xfrm>
          <a:prstGeom prst="rect">
            <a:avLst/>
          </a:prstGeom>
          <a:noFill/>
        </p:spPr>
        <p:txBody>
          <a:bodyPr wrap="square">
            <a:spAutoFit/>
          </a:bodyPr>
          <a:lstStyle/>
          <a:p>
            <a:pPr algn="ctr"/>
            <a:r>
              <a:rPr lang="en-GB" sz="3200" dirty="0">
                <a:solidFill>
                  <a:schemeClr val="accent1">
                    <a:lumMod val="75000"/>
                  </a:schemeClr>
                </a:solidFill>
                <a:effectLst>
                  <a:outerShdw blurRad="38100" dist="38100" dir="2700000" algn="tl">
                    <a:srgbClr val="000000">
                      <a:alpha val="43137"/>
                    </a:srgbClr>
                  </a:outerShdw>
                </a:effectLst>
                <a:latin typeface="Trebuchet MS" pitchFamily="34" charset="0"/>
              </a:rPr>
              <a:t>Thank you for your attention! </a:t>
            </a:r>
            <a:endParaRPr lang="en-US" sz="3200" dirty="0">
              <a:solidFill>
                <a:schemeClr val="accent1">
                  <a:lumMod val="75000"/>
                </a:schemeClr>
              </a:solidFill>
              <a:effectLst>
                <a:outerShdw blurRad="38100" dist="38100" dir="2700000" algn="tl">
                  <a:srgbClr val="000000">
                    <a:alpha val="43137"/>
                  </a:srgbClr>
                </a:outerShdw>
              </a:effectLst>
              <a:latin typeface="Trebuchet MS"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2">
                    <a:lumMod val="75000"/>
                  </a:schemeClr>
                </a:solidFill>
              </a:rPr>
              <a:t>SETTING THE SCENE</a:t>
            </a:r>
            <a:endParaRPr lang="en-US" dirty="0"/>
          </a:p>
        </p:txBody>
      </p:sp>
      <p:sp>
        <p:nvSpPr>
          <p:cNvPr id="4" name="Slide Number Placeholder 3"/>
          <p:cNvSpPr>
            <a:spLocks noGrp="1"/>
          </p:cNvSpPr>
          <p:nvPr>
            <p:ph type="sldNum" sz="quarter" idx="12"/>
          </p:nvPr>
        </p:nvSpPr>
        <p:spPr/>
        <p:txBody>
          <a:bodyPr/>
          <a:lstStyle/>
          <a:p>
            <a:fld id="{D3CB352F-6CE0-4AFA-879D-83D121FCB0A0}" type="slidenum">
              <a:rPr lang="en-US" smtClean="0"/>
              <a:pPr/>
              <a:t>2</a:t>
            </a:fld>
            <a:endParaRPr lang="en-US" dirty="0"/>
          </a:p>
        </p:txBody>
      </p:sp>
      <p:sp>
        <p:nvSpPr>
          <p:cNvPr id="12" name="Footer Placeholder 4">
            <a:extLst>
              <a:ext uri="{FF2B5EF4-FFF2-40B4-BE49-F238E27FC236}">
                <a16:creationId xmlns:a16="http://schemas.microsoft.com/office/drawing/2014/main" id="{4E1C4AF1-D2AE-4813-B013-66C7A31E948A}"/>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pic>
        <p:nvPicPr>
          <p:cNvPr id="5" name="Picture 4" descr="Early ATC over UK">
            <a:extLst>
              <a:ext uri="{FF2B5EF4-FFF2-40B4-BE49-F238E27FC236}">
                <a16:creationId xmlns:a16="http://schemas.microsoft.com/office/drawing/2014/main" id="{E4C8926D-01AA-F469-4B5B-B0EE114455B1}"/>
              </a:ext>
            </a:extLst>
          </p:cNvPr>
          <p:cNvPicPr>
            <a:picLocks noChangeAspect="1"/>
          </p:cNvPicPr>
          <p:nvPr/>
        </p:nvPicPr>
        <p:blipFill>
          <a:blip r:embed="rId3"/>
          <a:stretch>
            <a:fillRect/>
          </a:stretch>
        </p:blipFill>
        <p:spPr>
          <a:xfrm>
            <a:off x="1982788" y="1600200"/>
            <a:ext cx="2552700" cy="1790700"/>
          </a:xfrm>
          <a:prstGeom prst="rect">
            <a:avLst/>
          </a:prstGeom>
        </p:spPr>
      </p:pic>
      <p:pic>
        <p:nvPicPr>
          <p:cNvPr id="7" name="Picture 6" descr="A group of people sitting at desks in a room&#10;&#10;Description automatically generated with medium confidence">
            <a:extLst>
              <a:ext uri="{FF2B5EF4-FFF2-40B4-BE49-F238E27FC236}">
                <a16:creationId xmlns:a16="http://schemas.microsoft.com/office/drawing/2014/main" id="{86DF649C-1BDC-AE02-B598-1928A20F633E}"/>
              </a:ext>
            </a:extLst>
          </p:cNvPr>
          <p:cNvPicPr>
            <a:picLocks noChangeAspect="1"/>
          </p:cNvPicPr>
          <p:nvPr/>
        </p:nvPicPr>
        <p:blipFill>
          <a:blip r:embed="rId4"/>
          <a:stretch>
            <a:fillRect/>
          </a:stretch>
        </p:blipFill>
        <p:spPr>
          <a:xfrm>
            <a:off x="4591050" y="1600200"/>
            <a:ext cx="2406650" cy="1790700"/>
          </a:xfrm>
          <a:prstGeom prst="rect">
            <a:avLst/>
          </a:prstGeom>
        </p:spPr>
      </p:pic>
      <p:pic>
        <p:nvPicPr>
          <p:cNvPr id="10" name="Picture 9" descr="Diagram&#10;&#10;Description automatically generated">
            <a:extLst>
              <a:ext uri="{FF2B5EF4-FFF2-40B4-BE49-F238E27FC236}">
                <a16:creationId xmlns:a16="http://schemas.microsoft.com/office/drawing/2014/main" id="{4A508934-F4D3-AC06-6C74-1396CA591E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2788" y="3446463"/>
            <a:ext cx="5014913" cy="1046163"/>
          </a:xfrm>
          <a:prstGeom prst="rect">
            <a:avLst/>
          </a:prstGeom>
        </p:spPr>
      </p:pic>
      <p:pic>
        <p:nvPicPr>
          <p:cNvPr id="11" name="Picture 10">
            <a:extLst>
              <a:ext uri="{FF2B5EF4-FFF2-40B4-BE49-F238E27FC236}">
                <a16:creationId xmlns:a16="http://schemas.microsoft.com/office/drawing/2014/main" id="{23A472F5-DA67-B3F3-AC7A-9074525D9ACE}"/>
              </a:ext>
            </a:extLst>
          </p:cNvPr>
          <p:cNvPicPr>
            <a:picLocks noChangeAspect="1"/>
          </p:cNvPicPr>
          <p:nvPr/>
        </p:nvPicPr>
        <p:blipFill>
          <a:blip r:embed="rId6"/>
          <a:stretch>
            <a:fillRect/>
          </a:stretch>
        </p:blipFill>
        <p:spPr>
          <a:xfrm>
            <a:off x="4159250" y="4466431"/>
            <a:ext cx="2838450" cy="1576388"/>
          </a:xfrm>
          <a:prstGeom prst="rect">
            <a:avLst/>
          </a:prstGeom>
        </p:spPr>
      </p:pic>
      <p:pic>
        <p:nvPicPr>
          <p:cNvPr id="14" name="Picture 13">
            <a:extLst>
              <a:ext uri="{FF2B5EF4-FFF2-40B4-BE49-F238E27FC236}">
                <a16:creationId xmlns:a16="http://schemas.microsoft.com/office/drawing/2014/main" id="{34052ECB-17CC-D4DF-B1A7-709C37212378}"/>
              </a:ext>
            </a:extLst>
          </p:cNvPr>
          <p:cNvPicPr>
            <a:picLocks noChangeAspect="1"/>
          </p:cNvPicPr>
          <p:nvPr/>
        </p:nvPicPr>
        <p:blipFill>
          <a:blip r:embed="rId7"/>
          <a:stretch>
            <a:fillRect/>
          </a:stretch>
        </p:blipFill>
        <p:spPr>
          <a:xfrm>
            <a:off x="1845633" y="4466431"/>
            <a:ext cx="2313616" cy="1633537"/>
          </a:xfrm>
          <a:prstGeom prst="rect">
            <a:avLst/>
          </a:prstGeom>
        </p:spPr>
      </p:pic>
      <p:pic>
        <p:nvPicPr>
          <p:cNvPr id="6" name="Picture 5" descr="A picture containing text, person&#10;&#10;Description automatically generated">
            <a:extLst>
              <a:ext uri="{FF2B5EF4-FFF2-40B4-BE49-F238E27FC236}">
                <a16:creationId xmlns:a16="http://schemas.microsoft.com/office/drawing/2014/main" id="{1C36C0E4-AE72-38B8-AAB3-CA613F8CE1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0869" y="2495550"/>
            <a:ext cx="428625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CB352F-6CE0-4AFA-879D-83D121FCB0A0}" type="slidenum">
              <a:rPr lang="en-US" smtClean="0"/>
              <a:pPr/>
              <a:t>3</a:t>
            </a:fld>
            <a:endParaRPr lang="en-US" dirty="0"/>
          </a:p>
        </p:txBody>
      </p:sp>
      <p:sp>
        <p:nvSpPr>
          <p:cNvPr id="2" name="Footer Placeholder 4">
            <a:extLst>
              <a:ext uri="{FF2B5EF4-FFF2-40B4-BE49-F238E27FC236}">
                <a16:creationId xmlns:a16="http://schemas.microsoft.com/office/drawing/2014/main" id="{83020C7E-F62A-03A3-E582-C99051A78272}"/>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5" name="TextBox 4">
            <a:extLst>
              <a:ext uri="{FF2B5EF4-FFF2-40B4-BE49-F238E27FC236}">
                <a16:creationId xmlns:a16="http://schemas.microsoft.com/office/drawing/2014/main" id="{AFA52D4F-6FB0-2732-3D2F-DB539BEF22EF}"/>
              </a:ext>
            </a:extLst>
          </p:cNvPr>
          <p:cNvSpPr txBox="1"/>
          <p:nvPr/>
        </p:nvSpPr>
        <p:spPr>
          <a:xfrm>
            <a:off x="4117157" y="339720"/>
            <a:ext cx="7465243" cy="646331"/>
          </a:xfrm>
          <a:prstGeom prst="rect">
            <a:avLst/>
          </a:prstGeom>
          <a:noFill/>
        </p:spPr>
        <p:txBody>
          <a:bodyPr wrap="square">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F497D">
                    <a:lumMod val="75000"/>
                  </a:srgbClr>
                </a:solidFill>
                <a:effectLst/>
                <a:uLnTx/>
                <a:uFillTx/>
                <a:latin typeface="Trebuchet MS" panose="020B0603020202020204" pitchFamily="34" charset="0"/>
                <a:cs typeface="Arial" pitchFamily="34" charset="0"/>
              </a:rPr>
              <a:t>THE BALANCE IN THE SYSTEM</a:t>
            </a:r>
            <a:endParaRPr kumimoji="0" lang="bg-BG" sz="4000" b="1" i="0" u="none" strike="noStrike" kern="1200" cap="none" spc="0" normalizeH="0" baseline="0" noProof="0" dirty="0">
              <a:ln>
                <a:noFill/>
              </a:ln>
              <a:solidFill>
                <a:srgbClr val="1F497D">
                  <a:lumMod val="75000"/>
                </a:srgbClr>
              </a:solidFill>
              <a:effectLst/>
              <a:uLnTx/>
              <a:uFillTx/>
              <a:latin typeface="Trebuchet MS" panose="020B0603020202020204" pitchFamily="34" charset="0"/>
              <a:cs typeface="Arial" pitchFamily="34" charset="0"/>
            </a:endParaRPr>
          </a:p>
        </p:txBody>
      </p:sp>
      <p:sp>
        <p:nvSpPr>
          <p:cNvPr id="33" name="Oval 32">
            <a:extLst>
              <a:ext uri="{FF2B5EF4-FFF2-40B4-BE49-F238E27FC236}">
                <a16:creationId xmlns:a16="http://schemas.microsoft.com/office/drawing/2014/main" id="{36552B6E-B5C7-84AA-E547-7238CCD5B7E0}"/>
              </a:ext>
            </a:extLst>
          </p:cNvPr>
          <p:cNvSpPr/>
          <p:nvPr/>
        </p:nvSpPr>
        <p:spPr>
          <a:xfrm>
            <a:off x="2635142" y="2320260"/>
            <a:ext cx="1489713" cy="131206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2400" dirty="0">
                <a:effectLst/>
                <a:latin typeface="Times New Roman" panose="02020603050405020304" pitchFamily="18" charset="0"/>
                <a:ea typeface="Times New Roman" panose="02020603050405020304" pitchFamily="18" charset="0"/>
              </a:rPr>
              <a:t>Traffic</a:t>
            </a:r>
            <a:endParaRPr lang="bg-BG" sz="2400" dirty="0">
              <a:effectLst/>
              <a:latin typeface="Times New Roman" panose="02020603050405020304" pitchFamily="18" charset="0"/>
              <a:ea typeface="Times New Roman" panose="02020603050405020304" pitchFamily="18" charset="0"/>
            </a:endParaRPr>
          </a:p>
        </p:txBody>
      </p:sp>
      <p:sp>
        <p:nvSpPr>
          <p:cNvPr id="34" name="Oval 33">
            <a:extLst>
              <a:ext uri="{FF2B5EF4-FFF2-40B4-BE49-F238E27FC236}">
                <a16:creationId xmlns:a16="http://schemas.microsoft.com/office/drawing/2014/main" id="{5DC9AE85-85AE-A9EC-F5CC-7C713D66E916}"/>
              </a:ext>
            </a:extLst>
          </p:cNvPr>
          <p:cNvSpPr/>
          <p:nvPr/>
        </p:nvSpPr>
        <p:spPr>
          <a:xfrm>
            <a:off x="7158785" y="2302764"/>
            <a:ext cx="1489712" cy="13120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en-US" sz="2400" dirty="0">
                <a:effectLst/>
                <a:latin typeface="Times New Roman" panose="02020603050405020304" pitchFamily="18" charset="0"/>
                <a:ea typeface="Times New Roman" panose="02020603050405020304" pitchFamily="18" charset="0"/>
              </a:rPr>
              <a:t>ATCOs</a:t>
            </a:r>
            <a:endParaRPr lang="bg-BG" sz="2400" dirty="0">
              <a:effectLst/>
              <a:latin typeface="Times New Roman" panose="02020603050405020304" pitchFamily="18" charset="0"/>
              <a:ea typeface="Times New Roman" panose="02020603050405020304" pitchFamily="18" charset="0"/>
            </a:endParaRPr>
          </a:p>
        </p:txBody>
      </p:sp>
      <p:sp>
        <p:nvSpPr>
          <p:cNvPr id="35" name="Rectangle: Rounded Corners 34">
            <a:extLst>
              <a:ext uri="{FF2B5EF4-FFF2-40B4-BE49-F238E27FC236}">
                <a16:creationId xmlns:a16="http://schemas.microsoft.com/office/drawing/2014/main" id="{97155B18-FA00-38A1-2A9B-C2BC696C5A0B}"/>
              </a:ext>
            </a:extLst>
          </p:cNvPr>
          <p:cNvSpPr/>
          <p:nvPr/>
        </p:nvSpPr>
        <p:spPr>
          <a:xfrm>
            <a:off x="8830169" y="3124992"/>
            <a:ext cx="944696" cy="507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2400" dirty="0">
                <a:effectLst/>
                <a:latin typeface="Times New Roman" panose="02020603050405020304" pitchFamily="18" charset="0"/>
                <a:ea typeface="Times New Roman" panose="02020603050405020304" pitchFamily="18" charset="0"/>
              </a:rPr>
              <a:t>Tech</a:t>
            </a:r>
            <a:endParaRPr lang="bg-BG" sz="2400" dirty="0">
              <a:effectLst/>
              <a:latin typeface="Times New Roman" panose="02020603050405020304" pitchFamily="18" charset="0"/>
              <a:ea typeface="Times New Roman" panose="02020603050405020304" pitchFamily="18" charset="0"/>
            </a:endParaRPr>
          </a:p>
        </p:txBody>
      </p:sp>
      <p:sp>
        <p:nvSpPr>
          <p:cNvPr id="36" name="Isosceles Triangle 35">
            <a:extLst>
              <a:ext uri="{FF2B5EF4-FFF2-40B4-BE49-F238E27FC236}">
                <a16:creationId xmlns:a16="http://schemas.microsoft.com/office/drawing/2014/main" id="{74A440EE-9E60-A714-EFE6-B4CEF4F3CB2D}"/>
              </a:ext>
            </a:extLst>
          </p:cNvPr>
          <p:cNvSpPr/>
          <p:nvPr/>
        </p:nvSpPr>
        <p:spPr>
          <a:xfrm>
            <a:off x="4088521" y="4244621"/>
            <a:ext cx="4051293" cy="15394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bg-BG" dirty="0"/>
          </a:p>
        </p:txBody>
      </p:sp>
      <p:sp>
        <p:nvSpPr>
          <p:cNvPr id="37" name="Rectangle 36">
            <a:extLst>
              <a:ext uri="{FF2B5EF4-FFF2-40B4-BE49-F238E27FC236}">
                <a16:creationId xmlns:a16="http://schemas.microsoft.com/office/drawing/2014/main" id="{B4DE09DF-F92E-DD15-D2AB-2C54178A2234}"/>
              </a:ext>
            </a:extLst>
          </p:cNvPr>
          <p:cNvSpPr/>
          <p:nvPr/>
        </p:nvSpPr>
        <p:spPr>
          <a:xfrm>
            <a:off x="2417135" y="3667312"/>
            <a:ext cx="7357730" cy="5423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bg-BG"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07BC836-5F1A-370B-73D3-1FB2E8177659}"/>
              </a:ext>
            </a:extLst>
          </p:cNvPr>
          <p:cNvSpPr txBox="1"/>
          <p:nvPr/>
        </p:nvSpPr>
        <p:spPr>
          <a:xfrm>
            <a:off x="5571191" y="3727668"/>
            <a:ext cx="1085952" cy="461665"/>
          </a:xfrm>
          <a:prstGeom prst="rect">
            <a:avLst/>
          </a:prstGeom>
          <a:noFill/>
        </p:spPr>
        <p:txBody>
          <a:bodyPr wrap="square" rtlCol="0">
            <a:spAutoFit/>
          </a:bodyPr>
          <a:lstStyle/>
          <a:p>
            <a:r>
              <a:rPr lang="en-US" sz="2400" b="1" dirty="0">
                <a:solidFill>
                  <a:schemeClr val="bg1"/>
                </a:solidFill>
                <a:effectLst/>
                <a:latin typeface="Times New Roman" panose="02020603050405020304" pitchFamily="18" charset="0"/>
                <a:ea typeface="Times New Roman" panose="02020603050405020304" pitchFamily="18" charset="0"/>
              </a:rPr>
              <a:t>Safety</a:t>
            </a:r>
            <a:endParaRPr lang="bg-BG" sz="2400" dirty="0">
              <a:solidFill>
                <a:schemeClr val="bg1"/>
              </a:solidFill>
            </a:endParaRPr>
          </a:p>
        </p:txBody>
      </p:sp>
    </p:spTree>
    <p:extLst>
      <p:ext uri="{BB962C8B-B14F-4D97-AF65-F5344CB8AC3E}">
        <p14:creationId xmlns:p14="http://schemas.microsoft.com/office/powerpoint/2010/main" val="13722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CB352F-6CE0-4AFA-879D-83D121FCB0A0}" type="slidenum">
              <a:rPr lang="en-US" smtClean="0"/>
              <a:pPr/>
              <a:t>4</a:t>
            </a:fld>
            <a:endParaRPr lang="en-US" dirty="0"/>
          </a:p>
        </p:txBody>
      </p:sp>
      <p:sp>
        <p:nvSpPr>
          <p:cNvPr id="2" name="Footer Placeholder 4">
            <a:extLst>
              <a:ext uri="{FF2B5EF4-FFF2-40B4-BE49-F238E27FC236}">
                <a16:creationId xmlns:a16="http://schemas.microsoft.com/office/drawing/2014/main" id="{83020C7E-F62A-03A3-E582-C99051A78272}"/>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grpSp>
        <p:nvGrpSpPr>
          <p:cNvPr id="11" name="Group 10">
            <a:extLst>
              <a:ext uri="{FF2B5EF4-FFF2-40B4-BE49-F238E27FC236}">
                <a16:creationId xmlns:a16="http://schemas.microsoft.com/office/drawing/2014/main" id="{159EF9B4-9429-0EAA-2C93-5A3E035DB901}"/>
              </a:ext>
            </a:extLst>
          </p:cNvPr>
          <p:cNvGrpSpPr/>
          <p:nvPr/>
        </p:nvGrpSpPr>
        <p:grpSpPr>
          <a:xfrm>
            <a:off x="2307265" y="1520596"/>
            <a:ext cx="7467600" cy="4263515"/>
            <a:chOff x="-38403" y="-93410"/>
            <a:chExt cx="2610153" cy="1547560"/>
          </a:xfrm>
        </p:grpSpPr>
        <p:sp>
          <p:nvSpPr>
            <p:cNvPr id="12" name="Oval 11">
              <a:extLst>
                <a:ext uri="{FF2B5EF4-FFF2-40B4-BE49-F238E27FC236}">
                  <a16:creationId xmlns:a16="http://schemas.microsoft.com/office/drawing/2014/main" id="{066C98FF-A3CA-16D8-4040-403CAC110334}"/>
                </a:ext>
              </a:extLst>
            </p:cNvPr>
            <p:cNvSpPr/>
            <p:nvPr/>
          </p:nvSpPr>
          <p:spPr>
            <a:xfrm>
              <a:off x="-38403" y="-93410"/>
              <a:ext cx="764959" cy="7665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2400" dirty="0">
                  <a:effectLst/>
                  <a:latin typeface="Times New Roman" panose="02020603050405020304" pitchFamily="18" charset="0"/>
                  <a:ea typeface="Times New Roman" panose="02020603050405020304" pitchFamily="18" charset="0"/>
                </a:rPr>
                <a:t>Traffic</a:t>
              </a:r>
              <a:endParaRPr lang="bg-BG" sz="2400" dirty="0">
                <a:effectLst/>
                <a:latin typeface="Times New Roman" panose="02020603050405020304" pitchFamily="18" charset="0"/>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756342DB-D844-7496-DB55-A0B66BE1907B}"/>
                </a:ext>
              </a:extLst>
            </p:cNvPr>
            <p:cNvSpPr/>
            <p:nvPr/>
          </p:nvSpPr>
          <p:spPr>
            <a:xfrm>
              <a:off x="2241550" y="226867"/>
              <a:ext cx="330200" cy="446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2400" dirty="0">
                  <a:effectLst/>
                  <a:latin typeface="Times New Roman" panose="02020603050405020304" pitchFamily="18" charset="0"/>
                  <a:ea typeface="Times New Roman" panose="02020603050405020304" pitchFamily="18" charset="0"/>
                </a:rPr>
                <a:t>Tech</a:t>
              </a:r>
              <a:endParaRPr lang="bg-BG" sz="2400" dirty="0">
                <a:effectLst/>
                <a:latin typeface="Times New Roman" panose="02020603050405020304" pitchFamily="18" charset="0"/>
                <a:ea typeface="Times New Roman" panose="02020603050405020304" pitchFamily="18" charset="0"/>
              </a:endParaRPr>
            </a:p>
          </p:txBody>
        </p:sp>
        <p:sp>
          <p:nvSpPr>
            <p:cNvPr id="15" name="Isosceles Triangle 14">
              <a:extLst>
                <a:ext uri="{FF2B5EF4-FFF2-40B4-BE49-F238E27FC236}">
                  <a16:creationId xmlns:a16="http://schemas.microsoft.com/office/drawing/2014/main" id="{92968809-B541-1374-20E6-45CD48B2A771}"/>
                </a:ext>
              </a:extLst>
            </p:cNvPr>
            <p:cNvSpPr/>
            <p:nvPr/>
          </p:nvSpPr>
          <p:spPr>
            <a:xfrm>
              <a:off x="584200" y="895350"/>
              <a:ext cx="1416050" cy="558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endParaRPr lang="bg-BG" dirty="0"/>
            </a:p>
          </p:txBody>
        </p:sp>
        <p:sp>
          <p:nvSpPr>
            <p:cNvPr id="16" name="Rectangle 15">
              <a:extLst>
                <a:ext uri="{FF2B5EF4-FFF2-40B4-BE49-F238E27FC236}">
                  <a16:creationId xmlns:a16="http://schemas.microsoft.com/office/drawing/2014/main" id="{97112632-B680-84B7-3577-9B4A7D6650ED}"/>
                </a:ext>
              </a:extLst>
            </p:cNvPr>
            <p:cNvSpPr/>
            <p:nvPr/>
          </p:nvSpPr>
          <p:spPr>
            <a:xfrm>
              <a:off x="0" y="685800"/>
              <a:ext cx="2571750" cy="1968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US" sz="2400" b="1" dirty="0">
                  <a:effectLst/>
                  <a:latin typeface="Times New Roman" panose="02020603050405020304" pitchFamily="18" charset="0"/>
                  <a:ea typeface="Times New Roman" panose="02020603050405020304" pitchFamily="18" charset="0"/>
                </a:rPr>
                <a:t>Safety</a:t>
              </a:r>
              <a:endParaRPr lang="bg-BG" sz="2400" dirty="0">
                <a:effectLst/>
                <a:latin typeface="Times New Roman" panose="02020603050405020304" pitchFamily="18" charset="0"/>
                <a:ea typeface="Times New Roman" panose="02020603050405020304" pitchFamily="18" charset="0"/>
              </a:endParaRPr>
            </a:p>
          </p:txBody>
        </p:sp>
      </p:grpSp>
      <p:sp>
        <p:nvSpPr>
          <p:cNvPr id="6" name="TextBox 5">
            <a:extLst>
              <a:ext uri="{FF2B5EF4-FFF2-40B4-BE49-F238E27FC236}">
                <a16:creationId xmlns:a16="http://schemas.microsoft.com/office/drawing/2014/main" id="{F58CBCE7-97B2-6433-FBD7-832897E7A6AC}"/>
              </a:ext>
            </a:extLst>
          </p:cNvPr>
          <p:cNvSpPr txBox="1"/>
          <p:nvPr/>
        </p:nvSpPr>
        <p:spPr>
          <a:xfrm>
            <a:off x="4117157" y="339720"/>
            <a:ext cx="7465243" cy="646331"/>
          </a:xfrm>
          <a:prstGeom prst="rect">
            <a:avLst/>
          </a:prstGeom>
          <a:noFill/>
        </p:spPr>
        <p:txBody>
          <a:bodyPr wrap="square">
            <a:spAutoFit/>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F497D">
                    <a:lumMod val="75000"/>
                  </a:srgbClr>
                </a:solidFill>
                <a:effectLst/>
                <a:uLnTx/>
                <a:uFillTx/>
                <a:latin typeface="Trebuchet MS" panose="020B0603020202020204" pitchFamily="34" charset="0"/>
                <a:cs typeface="Arial" pitchFamily="34" charset="0"/>
              </a:rPr>
              <a:t>THE BALANCE IN THE SYSTEM</a:t>
            </a:r>
            <a:endParaRPr kumimoji="0" lang="bg-BG" sz="4000" b="1" i="0" u="none" strike="noStrike" kern="1200" cap="none" spc="0" normalizeH="0" baseline="0" noProof="0" dirty="0">
              <a:ln>
                <a:noFill/>
              </a:ln>
              <a:solidFill>
                <a:srgbClr val="1F497D">
                  <a:lumMod val="75000"/>
                </a:srgbClr>
              </a:solidFill>
              <a:effectLst/>
              <a:uLnTx/>
              <a:uFillTx/>
              <a:latin typeface="Trebuchet MS" panose="020B0603020202020204" pitchFamily="34" charset="0"/>
              <a:cs typeface="Arial" pitchFamily="34" charset="0"/>
            </a:endParaRPr>
          </a:p>
        </p:txBody>
      </p:sp>
      <p:sp>
        <p:nvSpPr>
          <p:cNvPr id="3" name="Oval 2">
            <a:extLst>
              <a:ext uri="{FF2B5EF4-FFF2-40B4-BE49-F238E27FC236}">
                <a16:creationId xmlns:a16="http://schemas.microsoft.com/office/drawing/2014/main" id="{73E82836-3FC0-0D50-AAE0-6AC219D7B297}"/>
              </a:ext>
            </a:extLst>
          </p:cNvPr>
          <p:cNvSpPr/>
          <p:nvPr/>
        </p:nvSpPr>
        <p:spPr>
          <a:xfrm>
            <a:off x="6858000" y="1981200"/>
            <a:ext cx="1790497" cy="16336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en-US" sz="2400" dirty="0">
                <a:effectLst/>
                <a:latin typeface="Times New Roman" panose="02020603050405020304" pitchFamily="18" charset="0"/>
                <a:ea typeface="Times New Roman" panose="02020603050405020304" pitchFamily="18" charset="0"/>
              </a:rPr>
              <a:t>ATCOs</a:t>
            </a:r>
            <a:endParaRPr lang="bg-BG"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30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E3C091D-C3B0-5B00-5AC2-B36D2EF0ACC5}"/>
              </a:ext>
            </a:extLst>
          </p:cNvPr>
          <p:cNvSpPr>
            <a:spLocks noGrp="1"/>
          </p:cNvSpPr>
          <p:nvPr>
            <p:ph type="title"/>
          </p:nvPr>
        </p:nvSpPr>
        <p:spPr/>
        <p:txBody>
          <a:bodyPr/>
          <a:lstStyle/>
          <a:p>
            <a:r>
              <a:rPr lang="en-US" b="1" dirty="0">
                <a:solidFill>
                  <a:schemeClr val="tx2">
                    <a:lumMod val="75000"/>
                  </a:schemeClr>
                </a:solidFill>
              </a:rPr>
              <a:t>RESILIENCE</a:t>
            </a:r>
            <a:endParaRPr lang="en-US" dirty="0"/>
          </a:p>
        </p:txBody>
      </p:sp>
      <p:sp>
        <p:nvSpPr>
          <p:cNvPr id="9" name="Footer Placeholder 4">
            <a:extLst>
              <a:ext uri="{FF2B5EF4-FFF2-40B4-BE49-F238E27FC236}">
                <a16:creationId xmlns:a16="http://schemas.microsoft.com/office/drawing/2014/main" id="{67336BB4-FD28-5701-492E-180665DC82ED}"/>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Slide Number Placeholder 3"/>
          <p:cNvSpPr>
            <a:spLocks noGrp="1"/>
          </p:cNvSpPr>
          <p:nvPr>
            <p:ph type="sldNum" sz="quarter" idx="12"/>
          </p:nvPr>
        </p:nvSpPr>
        <p:spPr/>
        <p:txBody>
          <a:bodyPr/>
          <a:lstStyle/>
          <a:p>
            <a:fld id="{D3CB352F-6CE0-4AFA-879D-83D121FCB0A0}" type="slidenum">
              <a:rPr lang="en-US" smtClean="0"/>
              <a:pPr/>
              <a:t>5</a:t>
            </a:fld>
            <a:endParaRPr lang="en-US" dirty="0"/>
          </a:p>
        </p:txBody>
      </p:sp>
      <p:pic>
        <p:nvPicPr>
          <p:cNvPr id="10" name="Picture 9" descr="Logo&#10;&#10;Description automatically generated with medium confidence">
            <a:extLst>
              <a:ext uri="{FF2B5EF4-FFF2-40B4-BE49-F238E27FC236}">
                <a16:creationId xmlns:a16="http://schemas.microsoft.com/office/drawing/2014/main" id="{15FCC4EF-7CC7-8451-4D8B-E0640E74E899}"/>
              </a:ext>
            </a:extLst>
          </p:cNvPr>
          <p:cNvPicPr>
            <a:picLocks noChangeAspect="1"/>
          </p:cNvPicPr>
          <p:nvPr/>
        </p:nvPicPr>
        <p:blipFill>
          <a:blip r:embed="rId4"/>
          <a:stretch>
            <a:fillRect/>
          </a:stretch>
        </p:blipFill>
        <p:spPr>
          <a:xfrm>
            <a:off x="8565410" y="1222289"/>
            <a:ext cx="2667000" cy="1736428"/>
          </a:xfrm>
          <a:prstGeom prst="rect">
            <a:avLst/>
          </a:prstGeom>
        </p:spPr>
      </p:pic>
      <p:sp>
        <p:nvSpPr>
          <p:cNvPr id="11" name="TextBox 10">
            <a:extLst>
              <a:ext uri="{FF2B5EF4-FFF2-40B4-BE49-F238E27FC236}">
                <a16:creationId xmlns:a16="http://schemas.microsoft.com/office/drawing/2014/main" id="{3C79BE49-B55E-E870-F6BD-0E837FE2F5BF}"/>
              </a:ext>
            </a:extLst>
          </p:cNvPr>
          <p:cNvSpPr txBox="1"/>
          <p:nvPr/>
        </p:nvSpPr>
        <p:spPr>
          <a:xfrm>
            <a:off x="609600" y="1203084"/>
            <a:ext cx="7453866" cy="1938992"/>
          </a:xfrm>
          <a:prstGeom prst="rect">
            <a:avLst/>
          </a:prstGeom>
          <a:noFill/>
        </p:spPr>
        <p:txBody>
          <a:bodyPr wrap="square">
            <a:spAutoFit/>
          </a:bodyPr>
          <a:lstStyle/>
          <a:p>
            <a:r>
              <a:rPr lang="en-US" sz="2400" dirty="0">
                <a:solidFill>
                  <a:srgbClr val="1F497D"/>
                </a:solidFill>
                <a:latin typeface="Trebuchet MS" pitchFamily="34" charset="0"/>
              </a:rPr>
              <a:t>In the context of ATM, </a:t>
            </a:r>
            <a:r>
              <a:rPr lang="en-US" sz="2400" b="1" dirty="0">
                <a:solidFill>
                  <a:srgbClr val="1F497D"/>
                </a:solidFill>
                <a:latin typeface="Trebuchet MS" pitchFamily="34" charset="0"/>
              </a:rPr>
              <a:t>Resilience is the intrinsic ability of a system to adjust its functioning prior to, during, or following changes and disturbances, so that it can sustain required operations under both expected and unexpected conditions.</a:t>
            </a:r>
            <a:endParaRPr lang="bg-BG" sz="2400" b="1" dirty="0">
              <a:solidFill>
                <a:srgbClr val="1F497D"/>
              </a:solidFill>
              <a:latin typeface="Trebuchet MS" pitchFamily="34" charset="0"/>
            </a:endParaRPr>
          </a:p>
        </p:txBody>
      </p:sp>
      <p:sp>
        <p:nvSpPr>
          <p:cNvPr id="12" name="TextBox 11">
            <a:extLst>
              <a:ext uri="{FF2B5EF4-FFF2-40B4-BE49-F238E27FC236}">
                <a16:creationId xmlns:a16="http://schemas.microsoft.com/office/drawing/2014/main" id="{5EC1D293-71C7-24A8-DEE6-CB5BA4CE355C}"/>
              </a:ext>
            </a:extLst>
          </p:cNvPr>
          <p:cNvSpPr txBox="1"/>
          <p:nvPr/>
        </p:nvSpPr>
        <p:spPr>
          <a:xfrm>
            <a:off x="4496980" y="3181285"/>
            <a:ext cx="6735430" cy="400110"/>
          </a:xfrm>
          <a:prstGeom prst="rect">
            <a:avLst/>
          </a:prstGeom>
          <a:noFill/>
        </p:spPr>
        <p:txBody>
          <a:bodyPr wrap="square">
            <a:spAutoFit/>
          </a:bodyPr>
          <a:lstStyle/>
          <a:p>
            <a:pPr algn="r"/>
            <a:r>
              <a:rPr lang="en-US" sz="2000" dirty="0">
                <a:solidFill>
                  <a:srgbClr val="1F497D"/>
                </a:solidFill>
                <a:latin typeface="Trebuchet MS" pitchFamily="34" charset="0"/>
              </a:rPr>
              <a:t>A White Paper on Resilience Engineering for ATM, 2009</a:t>
            </a:r>
            <a:endParaRPr lang="bg-BG" sz="2000" dirty="0">
              <a:solidFill>
                <a:srgbClr val="1F497D"/>
              </a:solidFill>
              <a:latin typeface="Trebuchet MS" pitchFamily="34" charset="0"/>
            </a:endParaRPr>
          </a:p>
        </p:txBody>
      </p:sp>
      <p:pic>
        <p:nvPicPr>
          <p:cNvPr id="13" name="Picture 12" descr="Text, logo&#10;&#10;Description automatically generated">
            <a:extLst>
              <a:ext uri="{FF2B5EF4-FFF2-40B4-BE49-F238E27FC236}">
                <a16:creationId xmlns:a16="http://schemas.microsoft.com/office/drawing/2014/main" id="{D3ABC26B-C9CA-FD0F-4B38-500987E2090E}"/>
              </a:ext>
            </a:extLst>
          </p:cNvPr>
          <p:cNvPicPr>
            <a:picLocks noChangeAspect="1"/>
          </p:cNvPicPr>
          <p:nvPr/>
        </p:nvPicPr>
        <p:blipFill>
          <a:blip r:embed="rId5"/>
          <a:stretch>
            <a:fillRect/>
          </a:stretch>
        </p:blipFill>
        <p:spPr>
          <a:xfrm>
            <a:off x="609600" y="4048980"/>
            <a:ext cx="3066312" cy="1839787"/>
          </a:xfrm>
          <a:prstGeom prst="rect">
            <a:avLst/>
          </a:prstGeom>
        </p:spPr>
      </p:pic>
      <p:sp>
        <p:nvSpPr>
          <p:cNvPr id="14" name="TextBox 13">
            <a:extLst>
              <a:ext uri="{FF2B5EF4-FFF2-40B4-BE49-F238E27FC236}">
                <a16:creationId xmlns:a16="http://schemas.microsoft.com/office/drawing/2014/main" id="{2B7CAF18-9334-799B-426B-5282000D7A9B}"/>
              </a:ext>
            </a:extLst>
          </p:cNvPr>
          <p:cNvSpPr txBox="1"/>
          <p:nvPr/>
        </p:nvSpPr>
        <p:spPr>
          <a:xfrm>
            <a:off x="4174017" y="4149049"/>
            <a:ext cx="6262577" cy="1200329"/>
          </a:xfrm>
          <a:prstGeom prst="rect">
            <a:avLst/>
          </a:prstGeom>
          <a:noFill/>
        </p:spPr>
        <p:txBody>
          <a:bodyPr wrap="square">
            <a:spAutoFit/>
          </a:bodyPr>
          <a:lstStyle/>
          <a:p>
            <a:br>
              <a:rPr lang="en-US" sz="2400" i="1" dirty="0">
                <a:solidFill>
                  <a:srgbClr val="1F497D"/>
                </a:solidFill>
                <a:latin typeface="Trebuchet MS" pitchFamily="34" charset="0"/>
              </a:rPr>
            </a:br>
            <a:r>
              <a:rPr lang="en-US" sz="2400" b="1" dirty="0">
                <a:solidFill>
                  <a:srgbClr val="1F497D"/>
                </a:solidFill>
                <a:latin typeface="Trebuchet MS" pitchFamily="34" charset="0"/>
              </a:rPr>
              <a:t>Resilience2050</a:t>
            </a:r>
            <a:r>
              <a:rPr lang="en-US" sz="2400" dirty="0">
                <a:solidFill>
                  <a:srgbClr val="1F497D"/>
                </a:solidFill>
                <a:latin typeface="Trebuchet MS" pitchFamily="34" charset="0"/>
              </a:rPr>
              <a:t> was a European FP7 collaborative research project (2012)</a:t>
            </a:r>
          </a:p>
        </p:txBody>
      </p:sp>
      <p:sp>
        <p:nvSpPr>
          <p:cNvPr id="16" name="TextBox 15">
            <a:extLst>
              <a:ext uri="{FF2B5EF4-FFF2-40B4-BE49-F238E27FC236}">
                <a16:creationId xmlns:a16="http://schemas.microsoft.com/office/drawing/2014/main" id="{110824F8-BAC5-FE16-4DC1-3C7CE91553CA}"/>
              </a:ext>
            </a:extLst>
          </p:cNvPr>
          <p:cNvSpPr txBox="1"/>
          <p:nvPr/>
        </p:nvSpPr>
        <p:spPr>
          <a:xfrm>
            <a:off x="6781800" y="5733673"/>
            <a:ext cx="4307367" cy="400110"/>
          </a:xfrm>
          <a:prstGeom prst="rect">
            <a:avLst/>
          </a:prstGeom>
          <a:noFill/>
        </p:spPr>
        <p:txBody>
          <a:bodyPr wrap="square">
            <a:spAutoFit/>
          </a:bodyPr>
          <a:lstStyle/>
          <a:p>
            <a:r>
              <a:rPr lang="en-GB" sz="2000" i="1" dirty="0">
                <a:solidFill>
                  <a:srgbClr val="4D5156"/>
                </a:solidFill>
                <a:latin typeface="Trebuchet MS" panose="020B0603020202020204" pitchFamily="34" charset="0"/>
                <a:hlinkClick r:id="rId6">
                  <a:extLst>
                    <a:ext uri="{A12FA001-AC4F-418D-AE19-62706E023703}">
                      <ahyp:hlinkClr xmlns:ahyp="http://schemas.microsoft.com/office/drawing/2018/hyperlinkcolor" val="tx"/>
                    </a:ext>
                  </a:extLst>
                </a:hlinkClick>
              </a:rPr>
              <a:t>Link: The Project – Resilience 2050</a:t>
            </a:r>
            <a:endParaRPr lang="bg-BG" sz="2000" i="1" dirty="0">
              <a:solidFill>
                <a:srgbClr val="4D5156"/>
              </a:solidFill>
              <a:latin typeface="Trebuchet MS" panose="020B0603020202020204" pitchFamily="34" charset="0"/>
            </a:endParaRPr>
          </a:p>
        </p:txBody>
      </p:sp>
    </p:spTree>
    <p:extLst>
      <p:ext uri="{BB962C8B-B14F-4D97-AF65-F5344CB8AC3E}">
        <p14:creationId xmlns:p14="http://schemas.microsoft.com/office/powerpoint/2010/main" val="3402984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FE4236-F481-7B60-F964-10330A29F32E}"/>
              </a:ext>
            </a:extLst>
          </p:cNvPr>
          <p:cNvSpPr>
            <a:spLocks noGrp="1"/>
          </p:cNvSpPr>
          <p:nvPr>
            <p:ph type="sldNum" sz="quarter" idx="12"/>
          </p:nvPr>
        </p:nvSpPr>
        <p:spPr/>
        <p:txBody>
          <a:bodyPr/>
          <a:lstStyle/>
          <a:p>
            <a:fld id="{D3CB352F-6CE0-4AFA-879D-83D121FCB0A0}" type="slidenum">
              <a:rPr lang="en-US" smtClean="0"/>
              <a:pPr/>
              <a:t>6</a:t>
            </a:fld>
            <a:endParaRPr lang="en-US" dirty="0"/>
          </a:p>
        </p:txBody>
      </p:sp>
      <p:sp>
        <p:nvSpPr>
          <p:cNvPr id="6" name="Footer Placeholder 4">
            <a:extLst>
              <a:ext uri="{FF2B5EF4-FFF2-40B4-BE49-F238E27FC236}">
                <a16:creationId xmlns:a16="http://schemas.microsoft.com/office/drawing/2014/main" id="{C825D49E-AED2-C258-DF30-279D2FF4467E}"/>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7" name="Title 1">
            <a:extLst>
              <a:ext uri="{FF2B5EF4-FFF2-40B4-BE49-F238E27FC236}">
                <a16:creationId xmlns:a16="http://schemas.microsoft.com/office/drawing/2014/main" id="{CA85EEBA-2507-C849-D5E0-5C6BD265505D}"/>
              </a:ext>
            </a:extLst>
          </p:cNvPr>
          <p:cNvSpPr txBox="1">
            <a:spLocks noGrp="1"/>
          </p:cNvSpPr>
          <p:nvPr>
            <p:ph type="title"/>
          </p:nvPr>
        </p:nvSpPr>
        <p:spPr>
          <a:xfrm>
            <a:off x="609600" y="274638"/>
            <a:ext cx="10972800" cy="715962"/>
          </a:xfrm>
          <a:prstGeom prst="rect">
            <a:avLst/>
          </a:prstGeom>
        </p:spPr>
        <p:txBody>
          <a:bodyPr vert="horz" lIns="91440" tIns="45720" rIns="91440" bIns="45720" rtlCol="0" anchor="ctr">
            <a:normAutofit/>
          </a:bodyPr>
          <a:lstStyle/>
          <a:p>
            <a:pPr marL="896938" indent="-896938" algn="r">
              <a:spcBef>
                <a:spcPct val="0"/>
              </a:spcBef>
            </a:pPr>
            <a:r>
              <a:rPr lang="en-GB" sz="4000" b="1" dirty="0">
                <a:solidFill>
                  <a:schemeClr val="tx2"/>
                </a:solidFill>
                <a:latin typeface="Trebuchet MS" pitchFamily="34" charset="0"/>
                <a:ea typeface="+mj-ea"/>
                <a:cs typeface="Arial" panose="020B0604020202020204" pitchFamily="34" charset="0"/>
              </a:rPr>
              <a:t>TRAFFIC VOLATILITY</a:t>
            </a:r>
            <a:endParaRPr lang="en-US" sz="4000" b="1" dirty="0">
              <a:solidFill>
                <a:schemeClr val="tx2"/>
              </a:solidFill>
              <a:latin typeface="Trebuchet MS"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58E13C06-223D-581D-0CE8-C1BE4F209520}"/>
              </a:ext>
            </a:extLst>
          </p:cNvPr>
          <p:cNvGrpSpPr/>
          <p:nvPr/>
        </p:nvGrpSpPr>
        <p:grpSpPr>
          <a:xfrm>
            <a:off x="355165" y="3676166"/>
            <a:ext cx="6042837" cy="2704247"/>
            <a:chOff x="379228" y="3706662"/>
            <a:chExt cx="6042837" cy="2704247"/>
          </a:xfrm>
        </p:grpSpPr>
        <p:graphicFrame>
          <p:nvGraphicFramePr>
            <p:cNvPr id="10" name="Chart 9">
              <a:extLst>
                <a:ext uri="{FF2B5EF4-FFF2-40B4-BE49-F238E27FC236}">
                  <a16:creationId xmlns:a16="http://schemas.microsoft.com/office/drawing/2014/main" id="{A0CEFA6D-899D-577F-C4B9-F3C0A33E3AFD}"/>
                </a:ext>
              </a:extLst>
            </p:cNvPr>
            <p:cNvGraphicFramePr/>
            <p:nvPr>
              <p:extLst>
                <p:ext uri="{D42A27DB-BD31-4B8C-83A1-F6EECF244321}">
                  <p14:modId xmlns:p14="http://schemas.microsoft.com/office/powerpoint/2010/main" val="764608218"/>
                </p:ext>
              </p:extLst>
            </p:nvPr>
          </p:nvGraphicFramePr>
          <p:xfrm>
            <a:off x="379228" y="4322360"/>
            <a:ext cx="6042837" cy="20885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B69DD17-7C91-CB23-7A96-CF78349CC359}"/>
                </a:ext>
              </a:extLst>
            </p:cNvPr>
            <p:cNvSpPr txBox="1"/>
            <p:nvPr/>
          </p:nvSpPr>
          <p:spPr>
            <a:xfrm>
              <a:off x="573505" y="3706662"/>
              <a:ext cx="3886200" cy="523220"/>
            </a:xfrm>
            <a:prstGeom prst="rect">
              <a:avLst/>
            </a:prstGeom>
            <a:noFill/>
          </p:spPr>
          <p:txBody>
            <a:bodyPr wrap="square">
              <a:spAutoFit/>
            </a:bodyPr>
            <a:lstStyle/>
            <a:p>
              <a:r>
                <a:rPr lang="en-US" sz="2800" dirty="0">
                  <a:solidFill>
                    <a:srgbClr val="1F497D"/>
                  </a:solidFill>
                  <a:latin typeface="Trebuchet MS" pitchFamily="34" charset="0"/>
                </a:rPr>
                <a:t>Geopolitical volatility</a:t>
              </a:r>
              <a:endParaRPr lang="bg-BG" sz="2800" dirty="0">
                <a:solidFill>
                  <a:srgbClr val="1F497D"/>
                </a:solidFill>
                <a:latin typeface="Trebuchet MS" pitchFamily="34" charset="0"/>
              </a:endParaRPr>
            </a:p>
          </p:txBody>
        </p:sp>
      </p:grpSp>
      <p:sp>
        <p:nvSpPr>
          <p:cNvPr id="13" name="Content Placeholder 2">
            <a:extLst>
              <a:ext uri="{FF2B5EF4-FFF2-40B4-BE49-F238E27FC236}">
                <a16:creationId xmlns:a16="http://schemas.microsoft.com/office/drawing/2014/main" id="{70539F18-41DA-9F7B-CBE2-3FC21660744F}"/>
              </a:ext>
            </a:extLst>
          </p:cNvPr>
          <p:cNvSpPr txBox="1">
            <a:spLocks/>
          </p:cNvSpPr>
          <p:nvPr/>
        </p:nvSpPr>
        <p:spPr bwMode="auto">
          <a:xfrm>
            <a:off x="7315200" y="1495915"/>
            <a:ext cx="1791585" cy="169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8" indent="-342908" algn="l" defTabSz="457212"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69" indent="-285757" algn="l" defTabSz="457212"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28" indent="-228606" algn="l" defTabSz="457212"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40" indent="-228606" algn="l" defTabSz="457212"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52" indent="-228606" algn="l" defTabSz="457212"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63" indent="-228606"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800" dirty="0">
                <a:solidFill>
                  <a:srgbClr val="1F497D"/>
                </a:solidFill>
                <a:latin typeface="Trebuchet MS" pitchFamily="34" charset="0"/>
              </a:rPr>
              <a:t>Volatility due weather</a:t>
            </a:r>
          </a:p>
          <a:p>
            <a:endParaRPr lang="en-US" dirty="0"/>
          </a:p>
          <a:p>
            <a:endParaRPr lang="en-US" dirty="0"/>
          </a:p>
          <a:p>
            <a:endParaRPr lang="en-US" dirty="0"/>
          </a:p>
          <a:p>
            <a:endParaRPr lang="en-US" dirty="0"/>
          </a:p>
        </p:txBody>
      </p:sp>
      <p:pic>
        <p:nvPicPr>
          <p:cNvPr id="14" name="Picture 13" descr="Map&#10;&#10;Description automatically generated">
            <a:extLst>
              <a:ext uri="{FF2B5EF4-FFF2-40B4-BE49-F238E27FC236}">
                <a16:creationId xmlns:a16="http://schemas.microsoft.com/office/drawing/2014/main" id="{644F6B25-B8E0-7A1F-D743-11F44B772994}"/>
              </a:ext>
            </a:extLst>
          </p:cNvPr>
          <p:cNvPicPr>
            <a:picLocks noChangeAspect="1"/>
          </p:cNvPicPr>
          <p:nvPr/>
        </p:nvPicPr>
        <p:blipFill>
          <a:blip r:embed="rId4"/>
          <a:stretch>
            <a:fillRect/>
          </a:stretch>
        </p:blipFill>
        <p:spPr>
          <a:xfrm>
            <a:off x="9479965" y="1168275"/>
            <a:ext cx="2209782" cy="2346885"/>
          </a:xfrm>
          <a:prstGeom prst="rect">
            <a:avLst/>
          </a:prstGeom>
        </p:spPr>
      </p:pic>
      <p:pic>
        <p:nvPicPr>
          <p:cNvPr id="15" name="Picture 14" descr="Map&#10;&#10;Description automatically generated">
            <a:extLst>
              <a:ext uri="{FF2B5EF4-FFF2-40B4-BE49-F238E27FC236}">
                <a16:creationId xmlns:a16="http://schemas.microsoft.com/office/drawing/2014/main" id="{7AF69CEB-C6AB-37E2-ACA1-9BE398EC4675}"/>
              </a:ext>
            </a:extLst>
          </p:cNvPr>
          <p:cNvPicPr>
            <a:picLocks noChangeAspect="1"/>
          </p:cNvPicPr>
          <p:nvPr/>
        </p:nvPicPr>
        <p:blipFill>
          <a:blip r:embed="rId5"/>
          <a:stretch>
            <a:fillRect/>
          </a:stretch>
        </p:blipFill>
        <p:spPr>
          <a:xfrm>
            <a:off x="6800406" y="3581400"/>
            <a:ext cx="4891134" cy="2682472"/>
          </a:xfrm>
          <a:prstGeom prst="rect">
            <a:avLst/>
          </a:prstGeom>
        </p:spPr>
      </p:pic>
      <p:graphicFrame>
        <p:nvGraphicFramePr>
          <p:cNvPr id="21" name="Chart 20">
            <a:extLst>
              <a:ext uri="{FF2B5EF4-FFF2-40B4-BE49-F238E27FC236}">
                <a16:creationId xmlns:a16="http://schemas.microsoft.com/office/drawing/2014/main" id="{49140514-7D80-BAE0-A82A-1A6473768404}"/>
              </a:ext>
            </a:extLst>
          </p:cNvPr>
          <p:cNvGraphicFramePr/>
          <p:nvPr>
            <p:extLst>
              <p:ext uri="{D42A27DB-BD31-4B8C-83A1-F6EECF244321}">
                <p14:modId xmlns:p14="http://schemas.microsoft.com/office/powerpoint/2010/main" val="950890329"/>
              </p:ext>
            </p:extLst>
          </p:nvPr>
        </p:nvGraphicFramePr>
        <p:xfrm>
          <a:off x="49149" y="1168275"/>
          <a:ext cx="6372916" cy="27075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50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CB352F-6CE0-4AFA-879D-83D121FCB0A0}" type="slidenum">
              <a:rPr lang="en-US" smtClean="0"/>
              <a:pPr/>
              <a:t>7</a:t>
            </a:fld>
            <a:endParaRPr lang="en-US" dirty="0"/>
          </a:p>
        </p:txBody>
      </p:sp>
      <p:sp>
        <p:nvSpPr>
          <p:cNvPr id="7" name="Title 1">
            <a:extLst>
              <a:ext uri="{FF2B5EF4-FFF2-40B4-BE49-F238E27FC236}">
                <a16:creationId xmlns:a16="http://schemas.microsoft.com/office/drawing/2014/main" id="{61E1D2E4-A7B1-442D-86AF-CC7BC14EB510}"/>
              </a:ext>
            </a:extLst>
          </p:cNvPr>
          <p:cNvSpPr txBox="1">
            <a:spLocks/>
          </p:cNvSpPr>
          <p:nvPr/>
        </p:nvSpPr>
        <p:spPr>
          <a:xfrm>
            <a:off x="3352800" y="235386"/>
            <a:ext cx="8229600" cy="755214"/>
          </a:xfrm>
          <a:prstGeom prst="rect">
            <a:avLst/>
          </a:prstGeom>
        </p:spPr>
        <p:txBody>
          <a:bodyPr vert="horz" lIns="91440" tIns="45720" rIns="91440" bIns="45720" rtlCol="0" anchor="ctr">
            <a:normAutofit/>
          </a:bodyPr>
          <a:lstStyle/>
          <a:p>
            <a:pPr marL="896938" indent="-896938" algn="r">
              <a:spcBef>
                <a:spcPct val="0"/>
              </a:spcBef>
            </a:pPr>
            <a:r>
              <a:rPr lang="en-GB" sz="4000" b="1" dirty="0">
                <a:solidFill>
                  <a:schemeClr val="tx2"/>
                </a:solidFill>
                <a:latin typeface="Trebuchet MS" pitchFamily="34" charset="0"/>
                <a:ea typeface="+mj-ea"/>
                <a:cs typeface="Arial" panose="020B0604020202020204" pitchFamily="34" charset="0"/>
              </a:rPr>
              <a:t>DISRUPTING FACTORS</a:t>
            </a:r>
            <a:endParaRPr lang="en-US" sz="4000" b="1" dirty="0">
              <a:solidFill>
                <a:schemeClr val="tx2"/>
              </a:solidFill>
              <a:latin typeface="Trebuchet MS" pitchFamily="34" charset="0"/>
              <a:ea typeface="+mj-ea"/>
              <a:cs typeface="Arial" panose="020B0604020202020204" pitchFamily="34" charset="0"/>
            </a:endParaRPr>
          </a:p>
        </p:txBody>
      </p:sp>
      <p:sp>
        <p:nvSpPr>
          <p:cNvPr id="13" name="Footer Placeholder 4">
            <a:extLst>
              <a:ext uri="{FF2B5EF4-FFF2-40B4-BE49-F238E27FC236}">
                <a16:creationId xmlns:a16="http://schemas.microsoft.com/office/drawing/2014/main" id="{3BB3B2C2-4D3B-A12B-883A-B2D653C8AC40}"/>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grpSp>
        <p:nvGrpSpPr>
          <p:cNvPr id="2" name="Group 1">
            <a:extLst>
              <a:ext uri="{FF2B5EF4-FFF2-40B4-BE49-F238E27FC236}">
                <a16:creationId xmlns:a16="http://schemas.microsoft.com/office/drawing/2014/main" id="{0E5B7F0B-2BDC-885E-AD8C-313BC9F70D57}"/>
              </a:ext>
            </a:extLst>
          </p:cNvPr>
          <p:cNvGrpSpPr/>
          <p:nvPr/>
        </p:nvGrpSpPr>
        <p:grpSpPr>
          <a:xfrm>
            <a:off x="338452" y="1600200"/>
            <a:ext cx="5757548" cy="3151163"/>
            <a:chOff x="338452" y="1600200"/>
            <a:chExt cx="5757548" cy="3151163"/>
          </a:xfrm>
        </p:grpSpPr>
        <p:pic>
          <p:nvPicPr>
            <p:cNvPr id="11" name="Picture 10" descr="Map&#10;&#10;Description automatically generated">
              <a:extLst>
                <a:ext uri="{FF2B5EF4-FFF2-40B4-BE49-F238E27FC236}">
                  <a16:creationId xmlns:a16="http://schemas.microsoft.com/office/drawing/2014/main" id="{C97C9080-323B-9A1B-A938-5677BFADA3F8}"/>
                </a:ext>
              </a:extLst>
            </p:cNvPr>
            <p:cNvPicPr>
              <a:picLocks noChangeAspect="1"/>
            </p:cNvPicPr>
            <p:nvPr/>
          </p:nvPicPr>
          <p:blipFill>
            <a:blip r:embed="rId3"/>
            <a:stretch>
              <a:fillRect/>
            </a:stretch>
          </p:blipFill>
          <p:spPr>
            <a:xfrm>
              <a:off x="338452" y="1600200"/>
              <a:ext cx="5757548" cy="3151163"/>
            </a:xfrm>
            <a:prstGeom prst="rect">
              <a:avLst/>
            </a:prstGeom>
          </p:spPr>
        </p:pic>
        <p:sp>
          <p:nvSpPr>
            <p:cNvPr id="16" name="TextBox 15">
              <a:extLst>
                <a:ext uri="{FF2B5EF4-FFF2-40B4-BE49-F238E27FC236}">
                  <a16:creationId xmlns:a16="http://schemas.microsoft.com/office/drawing/2014/main" id="{16F202F7-1AAB-8695-0FAB-EA826BC8F0C7}"/>
                </a:ext>
              </a:extLst>
            </p:cNvPr>
            <p:cNvSpPr txBox="1"/>
            <p:nvPr/>
          </p:nvSpPr>
          <p:spPr>
            <a:xfrm>
              <a:off x="4876800" y="3138527"/>
              <a:ext cx="652743" cy="369332"/>
            </a:xfrm>
            <a:prstGeom prst="rect">
              <a:avLst/>
            </a:prstGeom>
            <a:noFill/>
          </p:spPr>
          <p:txBody>
            <a:bodyPr wrap="none" rtlCol="0">
              <a:spAutoFit/>
            </a:bodyPr>
            <a:lstStyle/>
            <a:p>
              <a:r>
                <a:rPr lang="en-US" dirty="0"/>
                <a:t>2019</a:t>
              </a:r>
              <a:endParaRPr lang="bg-BG" dirty="0"/>
            </a:p>
          </p:txBody>
        </p:sp>
      </p:grpSp>
      <p:grpSp>
        <p:nvGrpSpPr>
          <p:cNvPr id="3" name="Group 2">
            <a:extLst>
              <a:ext uri="{FF2B5EF4-FFF2-40B4-BE49-F238E27FC236}">
                <a16:creationId xmlns:a16="http://schemas.microsoft.com/office/drawing/2014/main" id="{778E9D78-5DF4-149F-C818-4914A8BDDBB8}"/>
              </a:ext>
            </a:extLst>
          </p:cNvPr>
          <p:cNvGrpSpPr/>
          <p:nvPr/>
        </p:nvGrpSpPr>
        <p:grpSpPr>
          <a:xfrm>
            <a:off x="6248400" y="2097894"/>
            <a:ext cx="5605148" cy="3151162"/>
            <a:chOff x="6248400" y="2097894"/>
            <a:chExt cx="5605148" cy="3151162"/>
          </a:xfrm>
        </p:grpSpPr>
        <p:pic>
          <p:nvPicPr>
            <p:cNvPr id="12" name="Picture 11" descr="A picture containing map, text&#10;&#10;Description automatically generated">
              <a:extLst>
                <a:ext uri="{FF2B5EF4-FFF2-40B4-BE49-F238E27FC236}">
                  <a16:creationId xmlns:a16="http://schemas.microsoft.com/office/drawing/2014/main" id="{2D54AB39-4D16-C426-D176-CA8A49425526}"/>
                </a:ext>
              </a:extLst>
            </p:cNvPr>
            <p:cNvPicPr>
              <a:picLocks noChangeAspect="1"/>
            </p:cNvPicPr>
            <p:nvPr/>
          </p:nvPicPr>
          <p:blipFill>
            <a:blip r:embed="rId4"/>
            <a:stretch>
              <a:fillRect/>
            </a:stretch>
          </p:blipFill>
          <p:spPr>
            <a:xfrm>
              <a:off x="6248400" y="2097894"/>
              <a:ext cx="5605148" cy="3151162"/>
            </a:xfrm>
            <a:prstGeom prst="rect">
              <a:avLst/>
            </a:prstGeom>
          </p:spPr>
        </p:pic>
        <p:sp>
          <p:nvSpPr>
            <p:cNvPr id="17" name="TextBox 16">
              <a:extLst>
                <a:ext uri="{FF2B5EF4-FFF2-40B4-BE49-F238E27FC236}">
                  <a16:creationId xmlns:a16="http://schemas.microsoft.com/office/drawing/2014/main" id="{15682E67-41C6-E33A-B615-792AB7BAB9A5}"/>
                </a:ext>
              </a:extLst>
            </p:cNvPr>
            <p:cNvSpPr txBox="1"/>
            <p:nvPr/>
          </p:nvSpPr>
          <p:spPr>
            <a:xfrm>
              <a:off x="10744200" y="3488809"/>
              <a:ext cx="652743" cy="369332"/>
            </a:xfrm>
            <a:prstGeom prst="rect">
              <a:avLst/>
            </a:prstGeom>
            <a:noFill/>
          </p:spPr>
          <p:txBody>
            <a:bodyPr wrap="none" rtlCol="0">
              <a:spAutoFit/>
            </a:bodyPr>
            <a:lstStyle/>
            <a:p>
              <a:r>
                <a:rPr lang="en-US" dirty="0"/>
                <a:t>2022</a:t>
              </a:r>
              <a:endParaRPr lang="bg-BG" dirty="0"/>
            </a:p>
          </p:txBody>
        </p:sp>
      </p:grpSp>
    </p:spTree>
    <p:extLst>
      <p:ext uri="{BB962C8B-B14F-4D97-AF65-F5344CB8AC3E}">
        <p14:creationId xmlns:p14="http://schemas.microsoft.com/office/powerpoint/2010/main" val="28498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FE4236-F481-7B60-F964-10330A29F32E}"/>
              </a:ext>
            </a:extLst>
          </p:cNvPr>
          <p:cNvSpPr>
            <a:spLocks noGrp="1"/>
          </p:cNvSpPr>
          <p:nvPr>
            <p:ph type="sldNum" sz="quarter" idx="12"/>
          </p:nvPr>
        </p:nvSpPr>
        <p:spPr/>
        <p:txBody>
          <a:bodyPr/>
          <a:lstStyle/>
          <a:p>
            <a:fld id="{D3CB352F-6CE0-4AFA-879D-83D121FCB0A0}" type="slidenum">
              <a:rPr lang="en-US" smtClean="0"/>
              <a:pPr/>
              <a:t>8</a:t>
            </a:fld>
            <a:endParaRPr lang="en-US" dirty="0"/>
          </a:p>
        </p:txBody>
      </p:sp>
      <p:sp>
        <p:nvSpPr>
          <p:cNvPr id="6" name="Footer Placeholder 4">
            <a:extLst>
              <a:ext uri="{FF2B5EF4-FFF2-40B4-BE49-F238E27FC236}">
                <a16:creationId xmlns:a16="http://schemas.microsoft.com/office/drawing/2014/main" id="{C825D49E-AED2-C258-DF30-279D2FF4467E}"/>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Title 1">
            <a:extLst>
              <a:ext uri="{FF2B5EF4-FFF2-40B4-BE49-F238E27FC236}">
                <a16:creationId xmlns:a16="http://schemas.microsoft.com/office/drawing/2014/main" id="{85A6518E-379B-464B-17EF-F4686D6B2099}"/>
              </a:ext>
            </a:extLst>
          </p:cNvPr>
          <p:cNvSpPr txBox="1">
            <a:spLocks noGrp="1"/>
          </p:cNvSpPr>
          <p:nvPr>
            <p:ph type="title"/>
          </p:nvPr>
        </p:nvSpPr>
        <p:spPr>
          <a:xfrm>
            <a:off x="609600" y="274638"/>
            <a:ext cx="10972800" cy="715962"/>
          </a:xfrm>
          <a:prstGeom prst="rect">
            <a:avLst/>
          </a:prstGeom>
        </p:spPr>
        <p:txBody>
          <a:bodyPr vert="horz" lIns="91440" tIns="45720" rIns="91440" bIns="45720" rtlCol="0" anchor="ctr">
            <a:normAutofit/>
          </a:bodyPr>
          <a:lstStyle/>
          <a:p>
            <a:pPr marL="896938" indent="-896938" algn="r">
              <a:spcBef>
                <a:spcPct val="0"/>
              </a:spcBef>
            </a:pPr>
            <a:r>
              <a:rPr lang="en-GB" sz="4000" b="1" dirty="0">
                <a:solidFill>
                  <a:schemeClr val="tx2"/>
                </a:solidFill>
                <a:latin typeface="Trebuchet MS" pitchFamily="34" charset="0"/>
                <a:ea typeface="+mj-ea"/>
                <a:cs typeface="Arial" panose="020B0604020202020204" pitchFamily="34" charset="0"/>
              </a:rPr>
              <a:t>TECHNOLOGY</a:t>
            </a:r>
            <a:endParaRPr lang="en-US" sz="4000" b="1" dirty="0">
              <a:solidFill>
                <a:schemeClr val="tx2"/>
              </a:solidFill>
              <a:latin typeface="Trebuchet MS"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43198CC6-2438-E60E-5E6F-5C90338F9367}"/>
              </a:ext>
            </a:extLst>
          </p:cNvPr>
          <p:cNvSpPr>
            <a:spLocks noGrp="1"/>
          </p:cNvSpPr>
          <p:nvPr>
            <p:ph idx="1"/>
          </p:nvPr>
        </p:nvSpPr>
        <p:spPr>
          <a:xfrm>
            <a:off x="6286906" y="5775631"/>
            <a:ext cx="4901388" cy="559330"/>
          </a:xfrm>
        </p:spPr>
        <p:txBody>
          <a:bodyPr>
            <a:noAutofit/>
          </a:bodyPr>
          <a:lstStyle/>
          <a:p>
            <a:pPr marL="0" indent="0">
              <a:buNone/>
            </a:pPr>
            <a:r>
              <a:rPr lang="en-US" dirty="0"/>
              <a:t>Airspace management</a:t>
            </a:r>
          </a:p>
        </p:txBody>
      </p:sp>
      <p:sp>
        <p:nvSpPr>
          <p:cNvPr id="7" name="TextBox 6">
            <a:extLst>
              <a:ext uri="{FF2B5EF4-FFF2-40B4-BE49-F238E27FC236}">
                <a16:creationId xmlns:a16="http://schemas.microsoft.com/office/drawing/2014/main" id="{793667CC-A9C9-ED9D-8470-AA9FF74E740A}"/>
              </a:ext>
            </a:extLst>
          </p:cNvPr>
          <p:cNvSpPr txBox="1"/>
          <p:nvPr/>
        </p:nvSpPr>
        <p:spPr>
          <a:xfrm>
            <a:off x="609318" y="1236664"/>
            <a:ext cx="10902784" cy="1754326"/>
          </a:xfrm>
          <a:prstGeom prst="rect">
            <a:avLst/>
          </a:prstGeom>
          <a:noFill/>
        </p:spPr>
        <p:txBody>
          <a:bodyPr wrap="square" rtlCol="0">
            <a:spAutoFit/>
          </a:bodyPr>
          <a:lstStyle/>
          <a:p>
            <a:r>
              <a:rPr lang="en-US" sz="2800" dirty="0">
                <a:solidFill>
                  <a:srgbClr val="1F497D"/>
                </a:solidFill>
                <a:latin typeface="Trebuchet MS" pitchFamily="34" charset="0"/>
              </a:rPr>
              <a:t>Technological solutions:</a:t>
            </a:r>
          </a:p>
          <a:p>
            <a:pPr marL="342900" indent="-342900">
              <a:buFont typeface="Arial" panose="020B0604020202020204" pitchFamily="34" charset="0"/>
              <a:buChar char="•"/>
            </a:pPr>
            <a:r>
              <a:rPr lang="en-US" sz="2000" dirty="0">
                <a:solidFill>
                  <a:srgbClr val="1F497D"/>
                </a:solidFill>
                <a:latin typeface="Trebuchet MS" pitchFamily="34" charset="0"/>
              </a:rPr>
              <a:t>Automated ATM systems with improved ATCO tools, connectivity and interoperability</a:t>
            </a:r>
          </a:p>
          <a:p>
            <a:pPr marL="342900" indent="-342900">
              <a:buFont typeface="Arial" panose="020B0604020202020204" pitchFamily="34" charset="0"/>
              <a:buChar char="•"/>
            </a:pPr>
            <a:r>
              <a:rPr lang="en-US" sz="2000" dirty="0">
                <a:solidFill>
                  <a:srgbClr val="1F497D"/>
                </a:solidFill>
                <a:latin typeface="Trebuchet MS" pitchFamily="34" charset="0"/>
              </a:rPr>
              <a:t>Stripless system (digital interaction)</a:t>
            </a:r>
          </a:p>
          <a:p>
            <a:pPr marL="342900" indent="-342900">
              <a:buFont typeface="Arial" panose="020B0604020202020204" pitchFamily="34" charset="0"/>
              <a:buChar char="•"/>
            </a:pPr>
            <a:r>
              <a:rPr lang="en-US" sz="2000" dirty="0">
                <a:solidFill>
                  <a:srgbClr val="1F497D"/>
                </a:solidFill>
                <a:latin typeface="Trebuchet MS" pitchFamily="34" charset="0"/>
              </a:rPr>
              <a:t>Traffic Complexity Assessment Tool (tCAT)</a:t>
            </a:r>
          </a:p>
          <a:p>
            <a:pPr marL="342900" indent="-342900">
              <a:buFont typeface="Arial" panose="020B0604020202020204" pitchFamily="34" charset="0"/>
              <a:buChar char="•"/>
            </a:pPr>
            <a:r>
              <a:rPr lang="en-US" sz="2000" dirty="0">
                <a:solidFill>
                  <a:srgbClr val="1F497D"/>
                </a:solidFill>
                <a:latin typeface="Trebuchet MS" pitchFamily="34" charset="0"/>
              </a:rPr>
              <a:t>CPDLC</a:t>
            </a:r>
          </a:p>
        </p:txBody>
      </p:sp>
      <p:pic>
        <p:nvPicPr>
          <p:cNvPr id="9" name="Picture 8" descr="Diagram&#10;&#10;Description automatically generated">
            <a:extLst>
              <a:ext uri="{FF2B5EF4-FFF2-40B4-BE49-F238E27FC236}">
                <a16:creationId xmlns:a16="http://schemas.microsoft.com/office/drawing/2014/main" id="{701D8633-6C3A-6D30-13DD-B0882E339B40}"/>
              </a:ext>
            </a:extLst>
          </p:cNvPr>
          <p:cNvPicPr>
            <a:picLocks noChangeAspect="1"/>
          </p:cNvPicPr>
          <p:nvPr/>
        </p:nvPicPr>
        <p:blipFill>
          <a:blip r:embed="rId3"/>
          <a:stretch>
            <a:fillRect/>
          </a:stretch>
        </p:blipFill>
        <p:spPr>
          <a:xfrm>
            <a:off x="611823" y="3237054"/>
            <a:ext cx="5448887" cy="3097907"/>
          </a:xfrm>
          <a:prstGeom prst="rect">
            <a:avLst/>
          </a:prstGeom>
        </p:spPr>
      </p:pic>
      <p:pic>
        <p:nvPicPr>
          <p:cNvPr id="10" name="Picture 9" descr="Map&#10;&#10;Description automatically generated">
            <a:extLst>
              <a:ext uri="{FF2B5EF4-FFF2-40B4-BE49-F238E27FC236}">
                <a16:creationId xmlns:a16="http://schemas.microsoft.com/office/drawing/2014/main" id="{542FE2E6-055D-2198-73E5-8DE754866731}"/>
              </a:ext>
            </a:extLst>
          </p:cNvPr>
          <p:cNvPicPr>
            <a:picLocks noChangeAspect="1"/>
          </p:cNvPicPr>
          <p:nvPr/>
        </p:nvPicPr>
        <p:blipFill>
          <a:blip r:embed="rId4"/>
          <a:stretch>
            <a:fillRect/>
          </a:stretch>
        </p:blipFill>
        <p:spPr>
          <a:xfrm>
            <a:off x="6286906" y="2387724"/>
            <a:ext cx="4901388" cy="2361528"/>
          </a:xfrm>
          <a:prstGeom prst="rect">
            <a:avLst/>
          </a:prstGeom>
        </p:spPr>
      </p:pic>
    </p:spTree>
    <p:extLst>
      <p:ext uri="{BB962C8B-B14F-4D97-AF65-F5344CB8AC3E}">
        <p14:creationId xmlns:p14="http://schemas.microsoft.com/office/powerpoint/2010/main" val="30278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FE4236-F481-7B60-F964-10330A29F32E}"/>
              </a:ext>
            </a:extLst>
          </p:cNvPr>
          <p:cNvSpPr>
            <a:spLocks noGrp="1"/>
          </p:cNvSpPr>
          <p:nvPr>
            <p:ph type="sldNum" sz="quarter" idx="12"/>
          </p:nvPr>
        </p:nvSpPr>
        <p:spPr/>
        <p:txBody>
          <a:bodyPr/>
          <a:lstStyle/>
          <a:p>
            <a:fld id="{D3CB352F-6CE0-4AFA-879D-83D121FCB0A0}" type="slidenum">
              <a:rPr lang="en-US" smtClean="0"/>
              <a:pPr/>
              <a:t>9</a:t>
            </a:fld>
            <a:endParaRPr lang="en-US" dirty="0"/>
          </a:p>
        </p:txBody>
      </p:sp>
      <p:sp>
        <p:nvSpPr>
          <p:cNvPr id="6" name="Footer Placeholder 4">
            <a:extLst>
              <a:ext uri="{FF2B5EF4-FFF2-40B4-BE49-F238E27FC236}">
                <a16:creationId xmlns:a16="http://schemas.microsoft.com/office/drawing/2014/main" id="{C825D49E-AED2-C258-DF30-279D2FF4467E}"/>
              </a:ext>
            </a:extLst>
          </p:cNvPr>
          <p:cNvSpPr>
            <a:spLocks noGrp="1"/>
          </p:cNvSpPr>
          <p:nvPr>
            <p:ph type="ftr" sz="quarter" idx="11"/>
          </p:nvPr>
        </p:nvSpPr>
        <p:spPr>
          <a:xfrm>
            <a:off x="838200" y="6356351"/>
            <a:ext cx="10058400" cy="365125"/>
          </a:xfrm>
        </p:spPr>
        <p:txBody>
          <a:bodyPr/>
          <a:lstStyle/>
          <a:p>
            <a:r>
              <a:rPr lang="en-US" dirty="0"/>
              <a:t>Operational Resilience Lessons – an ATCO’s view </a:t>
            </a:r>
          </a:p>
          <a:p>
            <a:r>
              <a:rPr lang="en-US" dirty="0"/>
              <a:t>Research Workshop </a:t>
            </a:r>
            <a:r>
              <a:rPr lang="en-US" cap="all" dirty="0"/>
              <a:t>Single European Sky and Resilience in Air Traffic Management </a:t>
            </a:r>
            <a:r>
              <a:rPr lang="en-US" dirty="0"/>
              <a:t>15-16 SEPTEMBER 2022 SOFIA BULGARIA</a:t>
            </a:r>
          </a:p>
        </p:txBody>
      </p:sp>
      <p:sp>
        <p:nvSpPr>
          <p:cNvPr id="4" name="Title 1">
            <a:extLst>
              <a:ext uri="{FF2B5EF4-FFF2-40B4-BE49-F238E27FC236}">
                <a16:creationId xmlns:a16="http://schemas.microsoft.com/office/drawing/2014/main" id="{85A6518E-379B-464B-17EF-F4686D6B2099}"/>
              </a:ext>
            </a:extLst>
          </p:cNvPr>
          <p:cNvSpPr txBox="1">
            <a:spLocks noGrp="1"/>
          </p:cNvSpPr>
          <p:nvPr>
            <p:ph type="title"/>
          </p:nvPr>
        </p:nvSpPr>
        <p:spPr>
          <a:xfrm>
            <a:off x="609600" y="274638"/>
            <a:ext cx="10972800" cy="715962"/>
          </a:xfrm>
          <a:prstGeom prst="rect">
            <a:avLst/>
          </a:prstGeom>
        </p:spPr>
        <p:txBody>
          <a:bodyPr vert="horz" lIns="91440" tIns="45720" rIns="91440" bIns="45720" rtlCol="0" anchor="ctr">
            <a:normAutofit/>
          </a:bodyPr>
          <a:lstStyle/>
          <a:p>
            <a:pPr marL="896938" indent="-896938" algn="r">
              <a:spcBef>
                <a:spcPct val="0"/>
              </a:spcBef>
            </a:pPr>
            <a:r>
              <a:rPr lang="en-GB" sz="4000" b="1" dirty="0">
                <a:solidFill>
                  <a:schemeClr val="tx2"/>
                </a:solidFill>
                <a:latin typeface="Trebuchet MS" pitchFamily="34" charset="0"/>
                <a:ea typeface="+mj-ea"/>
                <a:cs typeface="Arial" panose="020B0604020202020204" pitchFamily="34" charset="0"/>
              </a:rPr>
              <a:t>STRATEGIES</a:t>
            </a:r>
            <a:endParaRPr lang="en-US" sz="4000" b="1" dirty="0">
              <a:solidFill>
                <a:schemeClr val="tx2"/>
              </a:solidFill>
              <a:latin typeface="Trebuchet MS"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D840049E-C92C-4DCD-0DE8-1124DFFDB6C1}"/>
              </a:ext>
            </a:extLst>
          </p:cNvPr>
          <p:cNvPicPr>
            <a:picLocks noChangeAspect="1"/>
          </p:cNvPicPr>
          <p:nvPr/>
        </p:nvPicPr>
        <p:blipFill>
          <a:blip r:embed="rId3"/>
          <a:stretch>
            <a:fillRect/>
          </a:stretch>
        </p:blipFill>
        <p:spPr>
          <a:xfrm>
            <a:off x="936397" y="3798502"/>
            <a:ext cx="3500308" cy="2557849"/>
          </a:xfrm>
          <a:prstGeom prst="rect">
            <a:avLst/>
          </a:prstGeom>
        </p:spPr>
      </p:pic>
      <p:sp>
        <p:nvSpPr>
          <p:cNvPr id="8" name="TextBox 7">
            <a:extLst>
              <a:ext uri="{FF2B5EF4-FFF2-40B4-BE49-F238E27FC236}">
                <a16:creationId xmlns:a16="http://schemas.microsoft.com/office/drawing/2014/main" id="{F0A727CB-AA29-2B11-2B80-9176DD0B8E0B}"/>
              </a:ext>
            </a:extLst>
          </p:cNvPr>
          <p:cNvSpPr txBox="1"/>
          <p:nvPr/>
        </p:nvSpPr>
        <p:spPr>
          <a:xfrm>
            <a:off x="908401" y="1222429"/>
            <a:ext cx="5187599" cy="523220"/>
          </a:xfrm>
          <a:prstGeom prst="rect">
            <a:avLst/>
          </a:prstGeom>
          <a:noFill/>
        </p:spPr>
        <p:txBody>
          <a:bodyPr wrap="square">
            <a:spAutoFit/>
          </a:bodyPr>
          <a:lstStyle/>
          <a:p>
            <a:r>
              <a:rPr lang="en-US" sz="2800" u="sng" dirty="0">
                <a:solidFill>
                  <a:srgbClr val="1F497D"/>
                </a:solidFill>
                <a:latin typeface="Trebuchet MS" pitchFamily="34" charset="0"/>
              </a:rPr>
              <a:t>Efficient use of ATCOs:</a:t>
            </a:r>
            <a:endParaRPr lang="bg-BG" sz="2800" u="sng" dirty="0">
              <a:solidFill>
                <a:srgbClr val="1F497D"/>
              </a:solidFill>
              <a:latin typeface="Trebuchet MS" pitchFamily="34" charset="0"/>
            </a:endParaRPr>
          </a:p>
        </p:txBody>
      </p:sp>
      <p:sp>
        <p:nvSpPr>
          <p:cNvPr id="9" name="TextBox 8">
            <a:extLst>
              <a:ext uri="{FF2B5EF4-FFF2-40B4-BE49-F238E27FC236}">
                <a16:creationId xmlns:a16="http://schemas.microsoft.com/office/drawing/2014/main" id="{A2D75563-3560-B7ED-FD30-5DA392E4D1CA}"/>
              </a:ext>
            </a:extLst>
          </p:cNvPr>
          <p:cNvSpPr txBox="1"/>
          <p:nvPr/>
        </p:nvSpPr>
        <p:spPr>
          <a:xfrm>
            <a:off x="920261" y="1870270"/>
            <a:ext cx="9894278" cy="193899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1F497D"/>
                </a:solidFill>
                <a:latin typeface="Trebuchet MS" pitchFamily="34" charset="0"/>
              </a:rPr>
              <a:t>Flexibility of available shifts </a:t>
            </a:r>
            <a:r>
              <a:rPr lang="bg-BG" sz="2400" dirty="0">
                <a:solidFill>
                  <a:srgbClr val="1F497D"/>
                </a:solidFill>
                <a:latin typeface="Trebuchet MS" pitchFamily="34" charset="0"/>
              </a:rPr>
              <a:t>- </a:t>
            </a:r>
            <a:r>
              <a:rPr lang="en-US" sz="2400" dirty="0">
                <a:solidFill>
                  <a:srgbClr val="1F497D"/>
                </a:solidFill>
                <a:latin typeface="Trebuchet MS" pitchFamily="34" charset="0"/>
              </a:rPr>
              <a:t>ATCOs move with the variations of the traffic load</a:t>
            </a:r>
          </a:p>
          <a:p>
            <a:pPr marL="342900" indent="-342900">
              <a:buFont typeface="Arial" panose="020B0604020202020204" pitchFamily="34" charset="0"/>
              <a:buChar char="•"/>
            </a:pPr>
            <a:r>
              <a:rPr lang="en-US" sz="2400" dirty="0">
                <a:solidFill>
                  <a:srgbClr val="1F497D"/>
                </a:solidFill>
                <a:latin typeface="Trebuchet MS" pitchFamily="34" charset="0"/>
              </a:rPr>
              <a:t>Fine balance: demanding shift work vs motivation and fatigue</a:t>
            </a:r>
          </a:p>
          <a:p>
            <a:pPr marL="342900" indent="-342900">
              <a:buFont typeface="Arial" panose="020B0604020202020204" pitchFamily="34" charset="0"/>
              <a:buChar char="•"/>
            </a:pPr>
            <a:r>
              <a:rPr lang="en-US" sz="2400" dirty="0">
                <a:solidFill>
                  <a:srgbClr val="1F497D"/>
                </a:solidFill>
                <a:latin typeface="Trebuchet MS" pitchFamily="34" charset="0"/>
              </a:rPr>
              <a:t>Sophisticated ATCO rostering tools</a:t>
            </a:r>
          </a:p>
          <a:p>
            <a:pPr marL="342900" indent="-342900">
              <a:buFont typeface="Arial" panose="020B0604020202020204" pitchFamily="34" charset="0"/>
              <a:buChar char="•"/>
            </a:pPr>
            <a:r>
              <a:rPr lang="en-US" sz="2400" dirty="0">
                <a:solidFill>
                  <a:srgbClr val="1F497D"/>
                </a:solidFill>
                <a:latin typeface="Trebuchet MS" pitchFamily="34" charset="0"/>
              </a:rPr>
              <a:t>Cross-training</a:t>
            </a:r>
            <a:endParaRPr lang="bg-BG" sz="2400" dirty="0">
              <a:solidFill>
                <a:srgbClr val="1F497D"/>
              </a:solidFill>
              <a:latin typeface="Trebuchet MS" pitchFamily="34" charset="0"/>
            </a:endParaRPr>
          </a:p>
        </p:txBody>
      </p:sp>
      <p:pic>
        <p:nvPicPr>
          <p:cNvPr id="3" name="Picture 2" descr="Chart, histogram&#10;&#10;Description automatically generated">
            <a:extLst>
              <a:ext uri="{FF2B5EF4-FFF2-40B4-BE49-F238E27FC236}">
                <a16:creationId xmlns:a16="http://schemas.microsoft.com/office/drawing/2014/main" id="{AAE00953-E364-C12B-4B3B-7CA9444F9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9" y="3492144"/>
            <a:ext cx="5159603" cy="2814330"/>
          </a:xfrm>
          <a:prstGeom prst="rect">
            <a:avLst/>
          </a:prstGeom>
        </p:spPr>
      </p:pic>
    </p:spTree>
    <p:extLst>
      <p:ext uri="{BB962C8B-B14F-4D97-AF65-F5344CB8AC3E}">
        <p14:creationId xmlns:p14="http://schemas.microsoft.com/office/powerpoint/2010/main" val="2099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14560</TotalTime>
  <Words>1257</Words>
  <Application>Microsoft Office PowerPoint</Application>
  <PresentationFormat>Widescreen</PresentationFormat>
  <Paragraphs>173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Trebuchet MS</vt:lpstr>
      <vt:lpstr>Wingdings</vt:lpstr>
      <vt:lpstr>Office Theme</vt:lpstr>
      <vt:lpstr>Operational Resilience Lessons –  an ATCO’s view</vt:lpstr>
      <vt:lpstr>SETTING THE SCENE</vt:lpstr>
      <vt:lpstr>PowerPoint Presentation</vt:lpstr>
      <vt:lpstr>PowerPoint Presentation</vt:lpstr>
      <vt:lpstr>RESILIENCE</vt:lpstr>
      <vt:lpstr>TRAFFIC VOLATILITY</vt:lpstr>
      <vt:lpstr>PowerPoint Presentation</vt:lpstr>
      <vt:lpstr>TECHNOLOGY</vt:lpstr>
      <vt:lpstr>STRATEGIES</vt:lpstr>
      <vt:lpstr>operational resilience must go hand in hand with the financial resilience</vt:lpstr>
      <vt:lpstr>Adapting to different traffic levels through improving cost base elasticity</vt:lpstr>
      <vt:lpstr>Looking at ANSP cost structure suggests to look at staff costs </vt:lpstr>
      <vt:lpstr>So, can ANSP staff costs be made more elastic?</vt:lpstr>
      <vt:lpstr>Cutting capex programmes would be short-sighted </vt:lpstr>
      <vt:lpstr>Framework for assessing the investment programme during crises</vt:lpstr>
      <vt:lpstr>Review the programme elements against the following criteria</vt:lpstr>
      <vt:lpstr>The crises should be seen as an opportunity</vt:lpstr>
      <vt:lpstr>CONCLUSION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Ninth DANUBE FAB ANSP Board</dc:title>
  <dc:creator>silviu.gheorghe@romatsa.ro</dc:creator>
  <cp:lastModifiedBy>Ivan I. Iliev</cp:lastModifiedBy>
  <cp:revision>529</cp:revision>
  <cp:lastPrinted>2022-09-13T07:13:25Z</cp:lastPrinted>
  <dcterms:created xsi:type="dcterms:W3CDTF">2017-04-24T10:36:17Z</dcterms:created>
  <dcterms:modified xsi:type="dcterms:W3CDTF">2022-09-14T09:16:13Z</dcterms:modified>
</cp:coreProperties>
</file>